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64" r:id="rId3"/>
    <p:sldId id="383" r:id="rId4"/>
    <p:sldId id="365" r:id="rId5"/>
    <p:sldId id="366" r:id="rId6"/>
    <p:sldId id="367" r:id="rId7"/>
    <p:sldId id="309" r:id="rId8"/>
    <p:sldId id="301" r:id="rId9"/>
    <p:sldId id="350" r:id="rId10"/>
    <p:sldId id="362" r:id="rId11"/>
    <p:sldId id="310" r:id="rId12"/>
    <p:sldId id="363" r:id="rId13"/>
    <p:sldId id="397" r:id="rId14"/>
    <p:sldId id="396" r:id="rId15"/>
    <p:sldId id="311" r:id="rId16"/>
    <p:sldId id="387" r:id="rId17"/>
    <p:sldId id="343" r:id="rId18"/>
    <p:sldId id="385" r:id="rId19"/>
    <p:sldId id="370" r:id="rId20"/>
    <p:sldId id="371" r:id="rId21"/>
    <p:sldId id="388" r:id="rId22"/>
    <p:sldId id="360" r:id="rId23"/>
    <p:sldId id="361" r:id="rId24"/>
    <p:sldId id="357" r:id="rId25"/>
    <p:sldId id="358" r:id="rId26"/>
    <p:sldId id="372" r:id="rId27"/>
    <p:sldId id="389" r:id="rId28"/>
    <p:sldId id="351" r:id="rId29"/>
    <p:sldId id="352" r:id="rId30"/>
    <p:sldId id="373" r:id="rId31"/>
    <p:sldId id="390" r:id="rId32"/>
    <p:sldId id="392" r:id="rId33"/>
    <p:sldId id="393" r:id="rId34"/>
    <p:sldId id="394" r:id="rId35"/>
    <p:sldId id="368" r:id="rId36"/>
    <p:sldId id="384" r:id="rId37"/>
    <p:sldId id="369" r:id="rId38"/>
    <p:sldId id="356" r:id="rId39"/>
    <p:sldId id="375" r:id="rId40"/>
    <p:sldId id="398" r:id="rId41"/>
    <p:sldId id="378" r:id="rId42"/>
    <p:sldId id="395" r:id="rId43"/>
    <p:sldId id="380" r:id="rId44"/>
    <p:sldId id="381" r:id="rId45"/>
    <p:sldId id="379" r:id="rId46"/>
    <p:sldId id="386" r:id="rId47"/>
    <p:sldId id="374" r:id="rId48"/>
    <p:sldId id="284" r:id="rId49"/>
    <p:sldId id="283" r:id="rId50"/>
    <p:sldId id="285" r:id="rId51"/>
    <p:sldId id="286" r:id="rId52"/>
    <p:sldId id="281" r:id="rId53"/>
    <p:sldId id="292" r:id="rId54"/>
    <p:sldId id="293" r:id="rId55"/>
    <p:sldId id="294" r:id="rId56"/>
    <p:sldId id="299" r:id="rId57"/>
    <p:sldId id="274" r:id="rId58"/>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6" autoAdjust="0"/>
    <p:restoredTop sz="83291" autoAdjust="0"/>
  </p:normalViewPr>
  <p:slideViewPr>
    <p:cSldViewPr>
      <p:cViewPr varScale="1">
        <p:scale>
          <a:sx n="43" d="100"/>
          <a:sy n="43" d="100"/>
        </p:scale>
        <p:origin x="468"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C26D48-9421-4613-B409-CDF9DB01FB35}" type="datetimeFigureOut">
              <a:rPr lang="en-US"/>
              <a:pPr>
                <a:defRPr/>
              </a:pPr>
              <a:t>6/10/2013</a:t>
            </a:fld>
            <a:endParaRPr lang="en-US"/>
          </a:p>
        </p:txBody>
      </p:sp>
      <p:sp>
        <p:nvSpPr>
          <p:cNvPr id="4" name="Slide Image Placeholder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C569444-B384-43E1-82B9-DF0CC9AF1580}" type="slidenum">
              <a:rPr lang="en-US"/>
              <a:pPr>
                <a:defRPr/>
              </a:pPr>
              <a:t>‹#›</a:t>
            </a:fld>
            <a:endParaRPr lang="en-US"/>
          </a:p>
        </p:txBody>
      </p:sp>
    </p:spTree>
    <p:extLst>
      <p:ext uri="{BB962C8B-B14F-4D97-AF65-F5344CB8AC3E}">
        <p14:creationId xmlns:p14="http://schemas.microsoft.com/office/powerpoint/2010/main" val="537958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917575" y="744538"/>
            <a:ext cx="4962525" cy="3722687"/>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AF0CD-A47E-4785-AE40-CE4002FD2BA3}" type="slidenum">
              <a:rPr lang="en-US">
                <a:cs typeface="Arial" charset="0"/>
              </a:rPr>
              <a:pPr fontAlgn="base">
                <a:spcBef>
                  <a:spcPct val="0"/>
                </a:spcBef>
                <a:spcAft>
                  <a:spcPct val="0"/>
                </a:spcAft>
                <a:defRPr/>
              </a:pPr>
              <a:t>1</a:t>
            </a:fld>
            <a:endParaRPr lang="en-US">
              <a:cs typeface="Arial" charset="0"/>
            </a:endParaRPr>
          </a:p>
        </p:txBody>
      </p:sp>
    </p:spTree>
    <p:extLst>
      <p:ext uri="{BB962C8B-B14F-4D97-AF65-F5344CB8AC3E}">
        <p14:creationId xmlns:p14="http://schemas.microsoft.com/office/powerpoint/2010/main" val="191480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baseline="0" dirty="0" smtClean="0"/>
              <a:t>CAPRA, developed by the World Bank GFDRR, IDB and UNISDR</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11</a:t>
            </a:fld>
            <a:endParaRPr lang="en-US"/>
          </a:p>
        </p:txBody>
      </p:sp>
    </p:spTree>
    <p:extLst>
      <p:ext uri="{BB962C8B-B14F-4D97-AF65-F5344CB8AC3E}">
        <p14:creationId xmlns:p14="http://schemas.microsoft.com/office/powerpoint/2010/main" val="208959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Proprietary</a:t>
            </a:r>
            <a:r>
              <a:rPr lang="en-GB" baseline="0" dirty="0" smtClean="0"/>
              <a:t> tools developed for the insurance market</a:t>
            </a:r>
          </a:p>
          <a:p>
            <a:endParaRPr lang="en-GB" baseline="0" dirty="0" smtClean="0"/>
          </a:p>
          <a:p>
            <a:r>
              <a:rPr lang="en-GB" baseline="0" dirty="0" smtClean="0"/>
              <a:t>The techniques, data needs and some parts of the methodologies vary, but the fundaments are quite similar. I am quickly going through them, starting from the most commonly used characteristics of the formats of hazard, exposure and vulnerability data</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12</a:t>
            </a:fld>
            <a:endParaRPr lang="en-US"/>
          </a:p>
        </p:txBody>
      </p:sp>
    </p:spTree>
    <p:extLst>
      <p:ext uri="{BB962C8B-B14F-4D97-AF65-F5344CB8AC3E}">
        <p14:creationId xmlns:p14="http://schemas.microsoft.com/office/powerpoint/2010/main" val="177482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baseline="0" dirty="0" smtClean="0"/>
              <a:t>I am </a:t>
            </a:r>
            <a:r>
              <a:rPr lang="es-ES" baseline="0" dirty="0" err="1" smtClean="0"/>
              <a:t>going</a:t>
            </a:r>
            <a:r>
              <a:rPr lang="es-ES" baseline="0" dirty="0" smtClean="0"/>
              <a:t> </a:t>
            </a:r>
            <a:r>
              <a:rPr lang="es-ES" baseline="0" dirty="0" err="1" smtClean="0"/>
              <a:t>through</a:t>
            </a:r>
            <a:r>
              <a:rPr lang="es-ES" baseline="0" dirty="0" smtClean="0"/>
              <a:t> a </a:t>
            </a:r>
            <a:r>
              <a:rPr lang="es-ES" baseline="0" dirty="0" err="1" smtClean="0"/>
              <a:t>quick</a:t>
            </a:r>
            <a:r>
              <a:rPr lang="es-ES" baseline="0" dirty="0" smtClean="0"/>
              <a:t> </a:t>
            </a:r>
            <a:r>
              <a:rPr lang="es-ES" baseline="0" dirty="0" err="1" smtClean="0"/>
              <a:t>overview</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assessment</a:t>
            </a:r>
            <a:r>
              <a:rPr lang="es-ES" baseline="0" dirty="0" smtClean="0"/>
              <a:t>, </a:t>
            </a:r>
            <a:r>
              <a:rPr lang="es-ES" baseline="0" dirty="0" err="1" smtClean="0"/>
              <a:t>mainly</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perspective</a:t>
            </a:r>
            <a:r>
              <a:rPr lang="es-ES" baseline="0" dirty="0" smtClean="0"/>
              <a:t> of </a:t>
            </a:r>
            <a:r>
              <a:rPr lang="es-ES" baseline="0" dirty="0" err="1" smtClean="0"/>
              <a:t>the</a:t>
            </a:r>
            <a:r>
              <a:rPr lang="es-ES" baseline="0" dirty="0" smtClean="0"/>
              <a:t> </a:t>
            </a:r>
            <a:r>
              <a:rPr lang="es-ES" baseline="0" dirty="0" err="1" smtClean="0"/>
              <a:t>modelling</a:t>
            </a:r>
            <a:r>
              <a:rPr lang="es-ES" baseline="0" dirty="0" smtClean="0"/>
              <a:t>. </a:t>
            </a:r>
            <a:r>
              <a:rPr lang="es-ES" baseline="0" dirty="0" err="1" smtClean="0"/>
              <a:t>Possibly</a:t>
            </a:r>
            <a:r>
              <a:rPr lang="es-ES" baseline="0" dirty="0" smtClean="0"/>
              <a:t> </a:t>
            </a:r>
            <a:r>
              <a:rPr lang="es-ES" baseline="0" dirty="0" err="1" smtClean="0"/>
              <a:t>most</a:t>
            </a:r>
            <a:r>
              <a:rPr lang="es-ES" baseline="0" dirty="0" smtClean="0"/>
              <a:t> of </a:t>
            </a:r>
            <a:r>
              <a:rPr lang="es-ES" baseline="0" dirty="0" err="1" smtClean="0"/>
              <a:t>what</a:t>
            </a:r>
            <a:r>
              <a:rPr lang="es-ES" baseline="0" dirty="0" smtClean="0"/>
              <a:t> I am </a:t>
            </a:r>
            <a:r>
              <a:rPr lang="es-ES" baseline="0" dirty="0" err="1" smtClean="0"/>
              <a:t>going</a:t>
            </a:r>
            <a:r>
              <a:rPr lang="es-ES" baseline="0" dirty="0" smtClean="0"/>
              <a:t> </a:t>
            </a:r>
            <a:r>
              <a:rPr lang="es-ES" baseline="0" dirty="0" err="1" smtClean="0"/>
              <a:t>through</a:t>
            </a:r>
            <a:r>
              <a:rPr lang="es-ES" baseline="0" dirty="0" smtClean="0"/>
              <a:t> </a:t>
            </a:r>
            <a:r>
              <a:rPr lang="es-ES" baseline="0" dirty="0" err="1" smtClean="0"/>
              <a:t>is</a:t>
            </a:r>
            <a:r>
              <a:rPr lang="es-ES" baseline="0" dirty="0" smtClean="0"/>
              <a:t> </a:t>
            </a:r>
            <a:r>
              <a:rPr lang="es-ES" baseline="0" dirty="0" err="1" smtClean="0"/>
              <a:t>something</a:t>
            </a:r>
            <a:r>
              <a:rPr lang="es-ES" baseline="0" dirty="0" smtClean="0"/>
              <a:t> </a:t>
            </a:r>
            <a:r>
              <a:rPr lang="es-ES" baseline="0" dirty="0" err="1" smtClean="0"/>
              <a:t>you</a:t>
            </a:r>
            <a:r>
              <a:rPr lang="es-ES" baseline="0" dirty="0" smtClean="0"/>
              <a:t> are familiar </a:t>
            </a:r>
            <a:r>
              <a:rPr lang="es-ES" baseline="0" dirty="0" err="1" smtClean="0"/>
              <a:t>with</a:t>
            </a:r>
            <a:r>
              <a:rPr lang="es-ES" baseline="0" dirty="0" smtClean="0"/>
              <a:t>, </a:t>
            </a:r>
            <a:r>
              <a:rPr lang="es-ES" baseline="0" dirty="0" err="1" smtClean="0"/>
              <a:t>thus</a:t>
            </a:r>
            <a:r>
              <a:rPr lang="es-ES" baseline="0" dirty="0" smtClean="0"/>
              <a:t> I </a:t>
            </a:r>
            <a:r>
              <a:rPr lang="es-ES" baseline="0" dirty="0" err="1" smtClean="0"/>
              <a:t>will</a:t>
            </a:r>
            <a:r>
              <a:rPr lang="es-ES" baseline="0" dirty="0" smtClean="0"/>
              <a:t> </a:t>
            </a:r>
            <a:r>
              <a:rPr lang="es-ES" baseline="0" dirty="0" err="1" smtClean="0"/>
              <a:t>skim</a:t>
            </a:r>
            <a:r>
              <a:rPr lang="es-ES" baseline="0" dirty="0" smtClean="0"/>
              <a:t> </a:t>
            </a:r>
            <a:r>
              <a:rPr lang="es-ES" baseline="0" dirty="0" err="1" smtClean="0"/>
              <a:t>through</a:t>
            </a:r>
            <a:r>
              <a:rPr lang="es-ES" baseline="0" dirty="0" smtClean="0"/>
              <a:t> </a:t>
            </a:r>
            <a:r>
              <a:rPr lang="es-ES" baseline="0" dirty="0" err="1" smtClean="0"/>
              <a:t>quicky</a:t>
            </a:r>
            <a:r>
              <a:rPr lang="es-ES" baseline="0" dirty="0" smtClean="0"/>
              <a:t> and </a:t>
            </a:r>
            <a:r>
              <a:rPr lang="es-ES" baseline="0" dirty="0" err="1" smtClean="0"/>
              <a:t>please</a:t>
            </a:r>
            <a:r>
              <a:rPr lang="es-ES" baseline="0" dirty="0" smtClean="0"/>
              <a:t> stop me </a:t>
            </a:r>
            <a:r>
              <a:rPr lang="es-ES" baseline="0" dirty="0" err="1" smtClean="0"/>
              <a:t>if</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t>
            </a:r>
            <a:r>
              <a:rPr lang="es-ES" baseline="0" dirty="0" err="1" smtClean="0"/>
              <a:t>anything</a:t>
            </a:r>
            <a:r>
              <a:rPr lang="es-ES" baseline="0" dirty="0" smtClean="0"/>
              <a:t> </a:t>
            </a:r>
            <a:r>
              <a:rPr lang="es-ES" baseline="0" dirty="0" err="1" smtClean="0"/>
              <a:t>you</a:t>
            </a:r>
            <a:r>
              <a:rPr lang="es-ES" baseline="0" dirty="0" smtClean="0"/>
              <a:t> </a:t>
            </a:r>
            <a:r>
              <a:rPr lang="es-ES" baseline="0" dirty="0" err="1" smtClean="0"/>
              <a:t>wish</a:t>
            </a:r>
            <a:r>
              <a:rPr lang="es-ES" baseline="0" dirty="0" smtClean="0"/>
              <a:t> </a:t>
            </a:r>
            <a:r>
              <a:rPr lang="es-ES" baseline="0" dirty="0" err="1" smtClean="0"/>
              <a:t>to</a:t>
            </a:r>
            <a:r>
              <a:rPr lang="es-ES" baseline="0" dirty="0" smtClean="0"/>
              <a:t> </a:t>
            </a:r>
            <a:r>
              <a:rPr lang="es-ES" baseline="0" dirty="0" err="1" smtClean="0"/>
              <a:t>discuss</a:t>
            </a:r>
            <a:r>
              <a:rPr lang="es-ES" baseline="0" dirty="0" smtClean="0"/>
              <a:t> </a:t>
            </a:r>
            <a:r>
              <a:rPr lang="es-ES" baseline="0" dirty="0" err="1" smtClean="0"/>
              <a:t>further</a:t>
            </a:r>
            <a:r>
              <a:rPr lang="es-ES" baseline="0" dirty="0" smtClean="0"/>
              <a:t>. </a:t>
            </a:r>
          </a:p>
          <a:p>
            <a:endParaRPr lang="es-ES" baseline="0" dirty="0" smtClean="0"/>
          </a:p>
          <a:p>
            <a:r>
              <a:rPr lang="es-ES" baseline="0" dirty="0" err="1" smtClean="0"/>
              <a:t>Here</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 simple </a:t>
            </a:r>
            <a:r>
              <a:rPr lang="es-ES" baseline="0" dirty="0" err="1" smtClean="0"/>
              <a:t>schematisation</a:t>
            </a:r>
            <a:r>
              <a:rPr lang="es-ES" baseline="0" dirty="0" smtClean="0"/>
              <a:t> of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modelling</a:t>
            </a:r>
            <a:r>
              <a:rPr lang="es-ES" baseline="0" dirty="0" smtClean="0"/>
              <a:t>: </a:t>
            </a:r>
            <a:r>
              <a:rPr lang="es-ES" baseline="0" dirty="0" err="1" smtClean="0"/>
              <a:t>that</a:t>
            </a:r>
            <a:r>
              <a:rPr lang="es-ES" baseline="0" dirty="0" smtClean="0"/>
              <a:t> </a:t>
            </a:r>
            <a:r>
              <a:rPr lang="es-ES" baseline="0" dirty="0" err="1" smtClean="0"/>
              <a:t>is</a:t>
            </a:r>
            <a:r>
              <a:rPr lang="es-ES" baseline="0" dirty="0" smtClean="0"/>
              <a:t> </a:t>
            </a:r>
            <a:r>
              <a:rPr lang="es-ES" baseline="0" dirty="0" err="1" smtClean="0"/>
              <a:t>basically</a:t>
            </a:r>
            <a:r>
              <a:rPr lang="es-ES" baseline="0" dirty="0" smtClean="0"/>
              <a:t> </a:t>
            </a:r>
            <a:r>
              <a:rPr lang="es-ES" baseline="0" dirty="0" err="1" smtClean="0"/>
              <a:t>the</a:t>
            </a:r>
            <a:r>
              <a:rPr lang="es-ES" baseline="0" dirty="0" smtClean="0"/>
              <a:t> </a:t>
            </a:r>
            <a:r>
              <a:rPr lang="es-ES" baseline="0" dirty="0" err="1" smtClean="0"/>
              <a:t>convolution</a:t>
            </a:r>
            <a:r>
              <a:rPr lang="es-ES" baseline="0" dirty="0" smtClean="0"/>
              <a:t> of a series of </a:t>
            </a:r>
            <a:r>
              <a:rPr lang="es-ES" baseline="0" dirty="0" err="1" smtClean="0"/>
              <a:t>hazard</a:t>
            </a:r>
            <a:r>
              <a:rPr lang="es-ES" baseline="0" dirty="0" smtClean="0"/>
              <a:t> </a:t>
            </a:r>
            <a:r>
              <a:rPr lang="es-ES" baseline="0" dirty="0" err="1" smtClean="0"/>
              <a:t>scenarios</a:t>
            </a:r>
            <a:r>
              <a:rPr lang="es-ES" baseline="0" dirty="0" smtClean="0"/>
              <a:t> (</a:t>
            </a:r>
            <a:r>
              <a:rPr lang="es-ES" baseline="0" dirty="0" err="1" smtClean="0"/>
              <a:t>probabilistically</a:t>
            </a:r>
            <a:r>
              <a:rPr lang="es-ES" baseline="0" dirty="0" smtClean="0"/>
              <a:t> </a:t>
            </a:r>
            <a:r>
              <a:rPr lang="es-ES" baseline="0" dirty="0" err="1" smtClean="0"/>
              <a:t>defined</a:t>
            </a:r>
            <a:r>
              <a:rPr lang="es-ES" baseline="0" dirty="0" smtClean="0"/>
              <a:t>) and </a:t>
            </a:r>
            <a:r>
              <a:rPr lang="es-ES" baseline="0" dirty="0" err="1" smtClean="0"/>
              <a:t>an</a:t>
            </a:r>
            <a:r>
              <a:rPr lang="es-ES" baseline="0" dirty="0" smtClean="0"/>
              <a:t> </a:t>
            </a:r>
            <a:r>
              <a:rPr lang="es-ES" baseline="0" dirty="0" err="1" smtClean="0"/>
              <a:t>exposure</a:t>
            </a:r>
            <a:r>
              <a:rPr lang="es-ES" baseline="0" dirty="0" smtClean="0"/>
              <a:t> </a:t>
            </a:r>
            <a:r>
              <a:rPr lang="es-ES" baseline="0" dirty="0" err="1" smtClean="0"/>
              <a:t>dataset</a:t>
            </a:r>
            <a:r>
              <a:rPr lang="es-ES" baseline="0" dirty="0" smtClean="0"/>
              <a:t>, </a:t>
            </a:r>
            <a:r>
              <a:rPr lang="es-ES" baseline="0" dirty="0" err="1" smtClean="0"/>
              <a:t>through</a:t>
            </a:r>
            <a:r>
              <a:rPr lang="es-ES" baseline="0" dirty="0" smtClean="0"/>
              <a:t> </a:t>
            </a:r>
            <a:r>
              <a:rPr lang="es-ES" baseline="0" dirty="0" err="1" smtClean="0"/>
              <a:t>the</a:t>
            </a:r>
            <a:r>
              <a:rPr lang="es-ES" baseline="0" dirty="0" smtClean="0"/>
              <a:t> </a:t>
            </a:r>
            <a:r>
              <a:rPr lang="es-ES" baseline="0" dirty="0" err="1" smtClean="0"/>
              <a:t>asset’s</a:t>
            </a:r>
            <a:r>
              <a:rPr lang="es-ES" baseline="0" dirty="0" smtClean="0"/>
              <a:t> </a:t>
            </a:r>
            <a:r>
              <a:rPr lang="es-ES" baseline="0" dirty="0" err="1" smtClean="0"/>
              <a:t>vulnerability</a:t>
            </a:r>
            <a:r>
              <a:rPr lang="es-ES" baseline="0" dirty="0" smtClean="0"/>
              <a:t> (</a:t>
            </a:r>
            <a:r>
              <a:rPr lang="es-ES" baseline="0" dirty="0" err="1" smtClean="0"/>
              <a:t>which</a:t>
            </a:r>
            <a:r>
              <a:rPr lang="es-ES" baseline="0" dirty="0" smtClean="0"/>
              <a:t> </a:t>
            </a:r>
            <a:r>
              <a:rPr lang="es-ES" baseline="0" dirty="0" err="1" smtClean="0"/>
              <a:t>is</a:t>
            </a:r>
            <a:r>
              <a:rPr lang="es-ES" baseline="0" dirty="0" smtClean="0"/>
              <a:t> </a:t>
            </a:r>
            <a:r>
              <a:rPr lang="es-ES" baseline="0" dirty="0" err="1" smtClean="0"/>
              <a:t>also</a:t>
            </a:r>
            <a:r>
              <a:rPr lang="es-ES" baseline="0" dirty="0" smtClean="0"/>
              <a:t> </a:t>
            </a:r>
            <a:r>
              <a:rPr lang="es-ES" baseline="0" dirty="0" err="1" smtClean="0"/>
              <a:t>defined</a:t>
            </a:r>
            <a:r>
              <a:rPr lang="es-ES" baseline="0" dirty="0" smtClean="0"/>
              <a:t> </a:t>
            </a:r>
            <a:r>
              <a:rPr lang="es-ES" baseline="0" dirty="0" err="1" smtClean="0"/>
              <a:t>probabilistically</a:t>
            </a:r>
            <a:r>
              <a:rPr lang="es-ES" baseline="0" dirty="0" smtClean="0"/>
              <a:t>). </a:t>
            </a:r>
            <a:r>
              <a:rPr lang="es-ES" baseline="0" dirty="0" err="1" smtClean="0"/>
              <a:t>Usually</a:t>
            </a:r>
            <a:r>
              <a:rPr lang="es-ES" baseline="0" dirty="0" smtClean="0"/>
              <a:t> </a:t>
            </a:r>
            <a:r>
              <a:rPr lang="es-ES" baseline="0" dirty="0" err="1" smtClean="0"/>
              <a:t>the</a:t>
            </a:r>
            <a:r>
              <a:rPr lang="es-ES" baseline="0" dirty="0" smtClean="0"/>
              <a:t> </a:t>
            </a:r>
            <a:r>
              <a:rPr lang="es-ES" baseline="0" dirty="0" err="1" smtClean="0"/>
              <a:t>uncertainty</a:t>
            </a:r>
            <a:r>
              <a:rPr lang="es-ES" baseline="0" dirty="0" smtClean="0"/>
              <a:t> in </a:t>
            </a:r>
            <a:r>
              <a:rPr lang="es-ES" baseline="0" dirty="0" err="1" smtClean="0"/>
              <a:t>the</a:t>
            </a:r>
            <a:r>
              <a:rPr lang="es-ES" baseline="0" dirty="0" smtClean="0"/>
              <a:t> </a:t>
            </a:r>
            <a:r>
              <a:rPr lang="es-ES" baseline="0" dirty="0" err="1" smtClean="0"/>
              <a:t>definition</a:t>
            </a:r>
            <a:r>
              <a:rPr lang="es-ES" baseline="0" dirty="0" smtClean="0"/>
              <a:t> of </a:t>
            </a:r>
            <a:r>
              <a:rPr lang="es-ES" baseline="0" dirty="0" err="1" smtClean="0"/>
              <a:t>the</a:t>
            </a:r>
            <a:r>
              <a:rPr lang="es-ES" baseline="0" dirty="0" smtClean="0"/>
              <a:t> </a:t>
            </a:r>
            <a:r>
              <a:rPr lang="es-ES" baseline="0" dirty="0" err="1" smtClean="0"/>
              <a:t>exposed</a:t>
            </a:r>
            <a:r>
              <a:rPr lang="es-ES" baseline="0" dirty="0" smtClean="0"/>
              <a:t> </a:t>
            </a:r>
            <a:r>
              <a:rPr lang="es-ES" baseline="0" dirty="0" err="1" smtClean="0"/>
              <a:t>elements</a:t>
            </a:r>
            <a:r>
              <a:rPr lang="es-ES" baseline="0" dirty="0" smtClean="0"/>
              <a:t> </a:t>
            </a:r>
            <a:r>
              <a:rPr lang="es-ES" baseline="0" dirty="0" err="1" smtClean="0"/>
              <a:t>is</a:t>
            </a:r>
            <a:r>
              <a:rPr lang="es-ES" baseline="0" dirty="0" smtClean="0"/>
              <a:t> </a:t>
            </a:r>
            <a:r>
              <a:rPr lang="es-ES" baseline="0" dirty="0" err="1" smtClean="0"/>
              <a:t>not</a:t>
            </a:r>
            <a:r>
              <a:rPr lang="es-ES" baseline="0" dirty="0" smtClean="0"/>
              <a:t> </a:t>
            </a:r>
            <a:r>
              <a:rPr lang="es-ES" baseline="0" dirty="0" err="1" smtClean="0"/>
              <a:t>icluded</a:t>
            </a:r>
            <a:r>
              <a:rPr lang="es-ES" baseline="0" dirty="0" smtClean="0"/>
              <a:t>, </a:t>
            </a:r>
            <a:r>
              <a:rPr lang="es-ES" baseline="0" dirty="0" err="1" smtClean="0"/>
              <a:t>but</a:t>
            </a:r>
            <a:r>
              <a:rPr lang="es-ES" baseline="0" dirty="0" smtClean="0"/>
              <a:t> </a:t>
            </a:r>
            <a:r>
              <a:rPr lang="es-ES" baseline="0" dirty="0" err="1" smtClean="0"/>
              <a:t>it</a:t>
            </a:r>
            <a:r>
              <a:rPr lang="es-ES" baseline="0" dirty="0" smtClean="0"/>
              <a:t> </a:t>
            </a:r>
            <a:r>
              <a:rPr lang="es-ES" baseline="0" dirty="0" err="1" smtClean="0"/>
              <a:t>could</a:t>
            </a:r>
            <a:r>
              <a:rPr lang="es-ES" baseline="0" dirty="0" smtClean="0"/>
              <a:t> be </a:t>
            </a:r>
            <a:r>
              <a:rPr lang="es-ES" baseline="0" dirty="0" err="1" smtClean="0"/>
              <a:t>potentially</a:t>
            </a:r>
            <a:r>
              <a:rPr lang="es-ES" baseline="0" dirty="0" smtClean="0"/>
              <a:t> be </a:t>
            </a:r>
            <a:r>
              <a:rPr lang="es-ES" baseline="0" dirty="0" err="1" smtClean="0"/>
              <a:t>introduced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technique</a:t>
            </a:r>
            <a:endParaRPr lang="es-ES" baseline="0" dirty="0" smtClean="0"/>
          </a:p>
          <a:p>
            <a:endParaRPr lang="es-ES" baseline="0" dirty="0" smtClean="0"/>
          </a:p>
          <a:p>
            <a:r>
              <a:rPr lang="es-ES" baseline="0" dirty="0" err="1" smtClean="0"/>
              <a:t>The</a:t>
            </a:r>
            <a:r>
              <a:rPr lang="es-ES" baseline="0" dirty="0" smtClean="0"/>
              <a:t> </a:t>
            </a:r>
            <a:r>
              <a:rPr lang="es-ES" baseline="0" dirty="0" err="1" smtClean="0"/>
              <a:t>damages</a:t>
            </a:r>
            <a:r>
              <a:rPr lang="es-ES" baseline="0" dirty="0" smtClean="0"/>
              <a:t> are </a:t>
            </a:r>
            <a:r>
              <a:rPr lang="es-ES" baseline="0" dirty="0" err="1" smtClean="0"/>
              <a:t>therefore</a:t>
            </a:r>
            <a:r>
              <a:rPr lang="es-ES" baseline="0" dirty="0" smtClean="0"/>
              <a:t> </a:t>
            </a:r>
            <a:r>
              <a:rPr lang="es-ES" baseline="0" dirty="0" err="1" smtClean="0"/>
              <a:t>assessed</a:t>
            </a:r>
            <a:r>
              <a:rPr lang="es-ES" baseline="0" dirty="0" smtClean="0"/>
              <a:t> </a:t>
            </a:r>
            <a:r>
              <a:rPr lang="es-ES" baseline="0" dirty="0" err="1" smtClean="0"/>
              <a:t>with</a:t>
            </a:r>
            <a:r>
              <a:rPr lang="es-ES" baseline="0" dirty="0" smtClean="0"/>
              <a:t> </a:t>
            </a:r>
            <a:r>
              <a:rPr lang="es-ES" baseline="0" dirty="0" err="1" smtClean="0"/>
              <a:t>their</a:t>
            </a:r>
            <a:r>
              <a:rPr lang="es-ES" baseline="0" dirty="0" smtClean="0"/>
              <a:t> </a:t>
            </a:r>
            <a:r>
              <a:rPr lang="es-ES" baseline="0" dirty="0" err="1" smtClean="0"/>
              <a:t>probability</a:t>
            </a:r>
            <a:r>
              <a:rPr lang="es-ES" baseline="0" dirty="0" smtClean="0"/>
              <a:t> of </a:t>
            </a:r>
            <a:r>
              <a:rPr lang="es-ES" baseline="0" dirty="0" err="1" smtClean="0"/>
              <a:t>occurrance</a:t>
            </a:r>
            <a:r>
              <a:rPr lang="es-ES" baseline="0" dirty="0" smtClean="0"/>
              <a:t> and </a:t>
            </a:r>
            <a:r>
              <a:rPr lang="es-ES" baseline="0" dirty="0" err="1" smtClean="0"/>
              <a:t>theri</a:t>
            </a:r>
            <a:r>
              <a:rPr lang="es-ES" baseline="0" dirty="0" smtClean="0"/>
              <a:t> </a:t>
            </a:r>
            <a:r>
              <a:rPr lang="es-ES" baseline="0" dirty="0" err="1" smtClean="0"/>
              <a:t>variance</a:t>
            </a:r>
            <a:r>
              <a:rPr lang="es-ES" baseline="0" dirty="0" smtClean="0"/>
              <a:t>, </a:t>
            </a:r>
            <a:r>
              <a:rPr lang="es-ES" baseline="0" dirty="0" err="1" smtClean="0"/>
              <a:t>from</a:t>
            </a:r>
            <a:r>
              <a:rPr lang="es-ES" baseline="0" dirty="0" smtClean="0"/>
              <a:t> </a:t>
            </a:r>
            <a:r>
              <a:rPr lang="es-ES" baseline="0" dirty="0" err="1" smtClean="0"/>
              <a:t>which</a:t>
            </a:r>
            <a:r>
              <a:rPr lang="es-ES" baseline="0" dirty="0" smtClean="0"/>
              <a:t> </a:t>
            </a:r>
            <a:r>
              <a:rPr lang="es-ES" baseline="0" dirty="0" err="1" smtClean="0"/>
              <a:t>it</a:t>
            </a:r>
            <a:r>
              <a:rPr lang="es-ES" baseline="0" dirty="0" smtClean="0"/>
              <a:t> </a:t>
            </a:r>
            <a:r>
              <a:rPr lang="es-ES" baseline="0" dirty="0" err="1" smtClean="0"/>
              <a:t>is</a:t>
            </a:r>
            <a:r>
              <a:rPr lang="es-ES" baseline="0" dirty="0" smtClean="0"/>
              <a:t> posible </a:t>
            </a:r>
            <a:r>
              <a:rPr lang="es-ES" baseline="0" dirty="0" err="1" smtClean="0"/>
              <a:t>to</a:t>
            </a:r>
            <a:r>
              <a:rPr lang="es-ES" baseline="0" dirty="0" smtClean="0"/>
              <a:t> </a:t>
            </a:r>
            <a:r>
              <a:rPr lang="es-ES" baseline="0" dirty="0" err="1" smtClean="0"/>
              <a:t>calculate</a:t>
            </a:r>
            <a:r>
              <a:rPr lang="es-ES" baseline="0" dirty="0" smtClean="0"/>
              <a:t> </a:t>
            </a:r>
            <a:r>
              <a:rPr lang="es-ES" baseline="0" dirty="0" err="1" smtClean="0"/>
              <a:t>their</a:t>
            </a:r>
            <a:r>
              <a:rPr lang="es-ES" baseline="0" dirty="0" smtClean="0"/>
              <a:t> </a:t>
            </a:r>
            <a:r>
              <a:rPr lang="es-ES" baseline="0" dirty="0" err="1" smtClean="0"/>
              <a:t>exceedance</a:t>
            </a:r>
            <a:r>
              <a:rPr lang="es-ES" baseline="0" dirty="0" smtClean="0"/>
              <a:t> </a:t>
            </a:r>
            <a:r>
              <a:rPr lang="es-ES" baseline="0" dirty="0" err="1" smtClean="0"/>
              <a:t>probability</a:t>
            </a:r>
            <a:r>
              <a:rPr lang="es-ES" baseline="0" dirty="0" smtClean="0"/>
              <a:t> and </a:t>
            </a:r>
            <a:r>
              <a:rPr lang="es-ES" baseline="0" dirty="0" err="1" smtClean="0"/>
              <a:t>the</a:t>
            </a:r>
            <a:r>
              <a:rPr lang="es-ES" baseline="0" dirty="0" smtClean="0"/>
              <a:t> “</a:t>
            </a:r>
            <a:r>
              <a:rPr lang="es-ES" baseline="0" dirty="0" err="1" smtClean="0"/>
              <a:t>loss</a:t>
            </a:r>
            <a:r>
              <a:rPr lang="es-ES" baseline="0" dirty="0" smtClean="0"/>
              <a:t> </a:t>
            </a:r>
            <a:r>
              <a:rPr lang="es-ES" baseline="0" dirty="0" err="1" smtClean="0"/>
              <a:t>exceedance</a:t>
            </a:r>
            <a:r>
              <a:rPr lang="es-ES" baseline="0" dirty="0" smtClean="0"/>
              <a:t> curve” </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13</a:t>
            </a:fld>
            <a:endParaRPr lang="es-ES">
              <a:solidFill>
                <a:prstClr val="black"/>
              </a:solidFill>
            </a:endParaRPr>
          </a:p>
        </p:txBody>
      </p:sp>
    </p:spTree>
    <p:extLst>
      <p:ext uri="{BB962C8B-B14F-4D97-AF65-F5344CB8AC3E}">
        <p14:creationId xmlns:p14="http://schemas.microsoft.com/office/powerpoint/2010/main" val="207283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baseline="0" dirty="0" smtClean="0"/>
              <a:t>I am </a:t>
            </a:r>
            <a:r>
              <a:rPr lang="es-ES" baseline="0" dirty="0" err="1" smtClean="0"/>
              <a:t>going</a:t>
            </a:r>
            <a:r>
              <a:rPr lang="es-ES" baseline="0" dirty="0" smtClean="0"/>
              <a:t> </a:t>
            </a:r>
            <a:r>
              <a:rPr lang="es-ES" baseline="0" dirty="0" err="1" smtClean="0"/>
              <a:t>through</a:t>
            </a:r>
            <a:r>
              <a:rPr lang="es-ES" baseline="0" dirty="0" smtClean="0"/>
              <a:t> a </a:t>
            </a:r>
            <a:r>
              <a:rPr lang="es-ES" baseline="0" dirty="0" err="1" smtClean="0"/>
              <a:t>quick</a:t>
            </a:r>
            <a:r>
              <a:rPr lang="es-ES" baseline="0" dirty="0" smtClean="0"/>
              <a:t> </a:t>
            </a:r>
            <a:r>
              <a:rPr lang="es-ES" baseline="0" dirty="0" err="1" smtClean="0"/>
              <a:t>overview</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assessment</a:t>
            </a:r>
            <a:r>
              <a:rPr lang="es-ES" baseline="0" dirty="0" smtClean="0"/>
              <a:t>, </a:t>
            </a:r>
            <a:r>
              <a:rPr lang="es-ES" baseline="0" dirty="0" err="1" smtClean="0"/>
              <a:t>mainly</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perspective</a:t>
            </a:r>
            <a:r>
              <a:rPr lang="es-ES" baseline="0" dirty="0" smtClean="0"/>
              <a:t> of </a:t>
            </a:r>
            <a:r>
              <a:rPr lang="es-ES" baseline="0" dirty="0" err="1" smtClean="0"/>
              <a:t>the</a:t>
            </a:r>
            <a:r>
              <a:rPr lang="es-ES" baseline="0" dirty="0" smtClean="0"/>
              <a:t> </a:t>
            </a:r>
            <a:r>
              <a:rPr lang="es-ES" baseline="0" dirty="0" err="1" smtClean="0"/>
              <a:t>modelling</a:t>
            </a:r>
            <a:r>
              <a:rPr lang="es-ES" baseline="0" dirty="0" smtClean="0"/>
              <a:t>. </a:t>
            </a:r>
            <a:r>
              <a:rPr lang="es-ES" baseline="0" dirty="0" err="1" smtClean="0"/>
              <a:t>Possibly</a:t>
            </a:r>
            <a:r>
              <a:rPr lang="es-ES" baseline="0" dirty="0" smtClean="0"/>
              <a:t> </a:t>
            </a:r>
            <a:r>
              <a:rPr lang="es-ES" baseline="0" dirty="0" err="1" smtClean="0"/>
              <a:t>most</a:t>
            </a:r>
            <a:r>
              <a:rPr lang="es-ES" baseline="0" dirty="0" smtClean="0"/>
              <a:t> of </a:t>
            </a:r>
            <a:r>
              <a:rPr lang="es-ES" baseline="0" dirty="0" err="1" smtClean="0"/>
              <a:t>what</a:t>
            </a:r>
            <a:r>
              <a:rPr lang="es-ES" baseline="0" dirty="0" smtClean="0"/>
              <a:t> I am </a:t>
            </a:r>
            <a:r>
              <a:rPr lang="es-ES" baseline="0" dirty="0" err="1" smtClean="0"/>
              <a:t>going</a:t>
            </a:r>
            <a:r>
              <a:rPr lang="es-ES" baseline="0" dirty="0" smtClean="0"/>
              <a:t> </a:t>
            </a:r>
            <a:r>
              <a:rPr lang="es-ES" baseline="0" dirty="0" err="1" smtClean="0"/>
              <a:t>through</a:t>
            </a:r>
            <a:r>
              <a:rPr lang="es-ES" baseline="0" dirty="0" smtClean="0"/>
              <a:t> </a:t>
            </a:r>
            <a:r>
              <a:rPr lang="es-ES" baseline="0" dirty="0" err="1" smtClean="0"/>
              <a:t>is</a:t>
            </a:r>
            <a:r>
              <a:rPr lang="es-ES" baseline="0" dirty="0" smtClean="0"/>
              <a:t> </a:t>
            </a:r>
            <a:r>
              <a:rPr lang="es-ES" baseline="0" dirty="0" err="1" smtClean="0"/>
              <a:t>something</a:t>
            </a:r>
            <a:r>
              <a:rPr lang="es-ES" baseline="0" dirty="0" smtClean="0"/>
              <a:t> </a:t>
            </a:r>
            <a:r>
              <a:rPr lang="es-ES" baseline="0" dirty="0" err="1" smtClean="0"/>
              <a:t>you</a:t>
            </a:r>
            <a:r>
              <a:rPr lang="es-ES" baseline="0" dirty="0" smtClean="0"/>
              <a:t> are familiar </a:t>
            </a:r>
            <a:r>
              <a:rPr lang="es-ES" baseline="0" dirty="0" err="1" smtClean="0"/>
              <a:t>with</a:t>
            </a:r>
            <a:r>
              <a:rPr lang="es-ES" baseline="0" dirty="0" smtClean="0"/>
              <a:t>, </a:t>
            </a:r>
            <a:r>
              <a:rPr lang="es-ES" baseline="0" dirty="0" err="1" smtClean="0"/>
              <a:t>thus</a:t>
            </a:r>
            <a:r>
              <a:rPr lang="es-ES" baseline="0" dirty="0" smtClean="0"/>
              <a:t> I </a:t>
            </a:r>
            <a:r>
              <a:rPr lang="es-ES" baseline="0" dirty="0" err="1" smtClean="0"/>
              <a:t>will</a:t>
            </a:r>
            <a:r>
              <a:rPr lang="es-ES" baseline="0" dirty="0" smtClean="0"/>
              <a:t> </a:t>
            </a:r>
            <a:r>
              <a:rPr lang="es-ES" baseline="0" dirty="0" err="1" smtClean="0"/>
              <a:t>skim</a:t>
            </a:r>
            <a:r>
              <a:rPr lang="es-ES" baseline="0" dirty="0" smtClean="0"/>
              <a:t> </a:t>
            </a:r>
            <a:r>
              <a:rPr lang="es-ES" baseline="0" dirty="0" err="1" smtClean="0"/>
              <a:t>through</a:t>
            </a:r>
            <a:r>
              <a:rPr lang="es-ES" baseline="0" dirty="0" smtClean="0"/>
              <a:t> </a:t>
            </a:r>
            <a:r>
              <a:rPr lang="es-ES" baseline="0" dirty="0" err="1" smtClean="0"/>
              <a:t>quicky</a:t>
            </a:r>
            <a:r>
              <a:rPr lang="es-ES" baseline="0" dirty="0" smtClean="0"/>
              <a:t> and </a:t>
            </a:r>
            <a:r>
              <a:rPr lang="es-ES" baseline="0" dirty="0" err="1" smtClean="0"/>
              <a:t>please</a:t>
            </a:r>
            <a:r>
              <a:rPr lang="es-ES" baseline="0" dirty="0" smtClean="0"/>
              <a:t> stop me </a:t>
            </a:r>
            <a:r>
              <a:rPr lang="es-ES" baseline="0" dirty="0" err="1" smtClean="0"/>
              <a:t>if</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t>
            </a:r>
            <a:r>
              <a:rPr lang="es-ES" baseline="0" dirty="0" err="1" smtClean="0"/>
              <a:t>anything</a:t>
            </a:r>
            <a:r>
              <a:rPr lang="es-ES" baseline="0" dirty="0" smtClean="0"/>
              <a:t> </a:t>
            </a:r>
            <a:r>
              <a:rPr lang="es-ES" baseline="0" dirty="0" err="1" smtClean="0"/>
              <a:t>you</a:t>
            </a:r>
            <a:r>
              <a:rPr lang="es-ES" baseline="0" dirty="0" smtClean="0"/>
              <a:t> </a:t>
            </a:r>
            <a:r>
              <a:rPr lang="es-ES" baseline="0" dirty="0" err="1" smtClean="0"/>
              <a:t>wish</a:t>
            </a:r>
            <a:r>
              <a:rPr lang="es-ES" baseline="0" dirty="0" smtClean="0"/>
              <a:t> </a:t>
            </a:r>
            <a:r>
              <a:rPr lang="es-ES" baseline="0" dirty="0" err="1" smtClean="0"/>
              <a:t>to</a:t>
            </a:r>
            <a:r>
              <a:rPr lang="es-ES" baseline="0" dirty="0" smtClean="0"/>
              <a:t> </a:t>
            </a:r>
            <a:r>
              <a:rPr lang="es-ES" baseline="0" dirty="0" err="1" smtClean="0"/>
              <a:t>discuss</a:t>
            </a:r>
            <a:r>
              <a:rPr lang="es-ES" baseline="0" dirty="0" smtClean="0"/>
              <a:t> </a:t>
            </a:r>
            <a:r>
              <a:rPr lang="es-ES" baseline="0" dirty="0" err="1" smtClean="0"/>
              <a:t>further</a:t>
            </a:r>
            <a:r>
              <a:rPr lang="es-ES" baseline="0" dirty="0" smtClean="0"/>
              <a:t>. </a:t>
            </a:r>
          </a:p>
          <a:p>
            <a:endParaRPr lang="es-ES" baseline="0" dirty="0" smtClean="0"/>
          </a:p>
          <a:p>
            <a:r>
              <a:rPr lang="es-ES" baseline="0" dirty="0" err="1" smtClean="0"/>
              <a:t>Here</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 simple </a:t>
            </a:r>
            <a:r>
              <a:rPr lang="es-ES" baseline="0" dirty="0" err="1" smtClean="0"/>
              <a:t>schematisation</a:t>
            </a:r>
            <a:r>
              <a:rPr lang="es-ES" baseline="0" dirty="0" smtClean="0"/>
              <a:t> of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modelling</a:t>
            </a:r>
            <a:r>
              <a:rPr lang="es-ES" baseline="0" dirty="0" smtClean="0"/>
              <a:t>: </a:t>
            </a:r>
            <a:r>
              <a:rPr lang="es-ES" baseline="0" dirty="0" err="1" smtClean="0"/>
              <a:t>that</a:t>
            </a:r>
            <a:r>
              <a:rPr lang="es-ES" baseline="0" dirty="0" smtClean="0"/>
              <a:t> </a:t>
            </a:r>
            <a:r>
              <a:rPr lang="es-ES" baseline="0" dirty="0" err="1" smtClean="0"/>
              <a:t>is</a:t>
            </a:r>
            <a:r>
              <a:rPr lang="es-ES" baseline="0" dirty="0" smtClean="0"/>
              <a:t> </a:t>
            </a:r>
            <a:r>
              <a:rPr lang="es-ES" baseline="0" dirty="0" err="1" smtClean="0"/>
              <a:t>basically</a:t>
            </a:r>
            <a:r>
              <a:rPr lang="es-ES" baseline="0" dirty="0" smtClean="0"/>
              <a:t> </a:t>
            </a:r>
            <a:r>
              <a:rPr lang="es-ES" baseline="0" dirty="0" err="1" smtClean="0"/>
              <a:t>the</a:t>
            </a:r>
            <a:r>
              <a:rPr lang="es-ES" baseline="0" dirty="0" smtClean="0"/>
              <a:t> </a:t>
            </a:r>
            <a:r>
              <a:rPr lang="es-ES" baseline="0" dirty="0" err="1" smtClean="0"/>
              <a:t>convolution</a:t>
            </a:r>
            <a:r>
              <a:rPr lang="es-ES" baseline="0" dirty="0" smtClean="0"/>
              <a:t> of a series of </a:t>
            </a:r>
            <a:r>
              <a:rPr lang="es-ES" baseline="0" dirty="0" err="1" smtClean="0"/>
              <a:t>hazard</a:t>
            </a:r>
            <a:r>
              <a:rPr lang="es-ES" baseline="0" dirty="0" smtClean="0"/>
              <a:t> </a:t>
            </a:r>
            <a:r>
              <a:rPr lang="es-ES" baseline="0" dirty="0" err="1" smtClean="0"/>
              <a:t>scenarios</a:t>
            </a:r>
            <a:r>
              <a:rPr lang="es-ES" baseline="0" dirty="0" smtClean="0"/>
              <a:t> (</a:t>
            </a:r>
            <a:r>
              <a:rPr lang="es-ES" baseline="0" dirty="0" err="1" smtClean="0"/>
              <a:t>probabilistically</a:t>
            </a:r>
            <a:r>
              <a:rPr lang="es-ES" baseline="0" dirty="0" smtClean="0"/>
              <a:t> </a:t>
            </a:r>
            <a:r>
              <a:rPr lang="es-ES" baseline="0" dirty="0" err="1" smtClean="0"/>
              <a:t>defined</a:t>
            </a:r>
            <a:r>
              <a:rPr lang="es-ES" baseline="0" dirty="0" smtClean="0"/>
              <a:t>) and </a:t>
            </a:r>
            <a:r>
              <a:rPr lang="es-ES" baseline="0" dirty="0" err="1" smtClean="0"/>
              <a:t>an</a:t>
            </a:r>
            <a:r>
              <a:rPr lang="es-ES" baseline="0" dirty="0" smtClean="0"/>
              <a:t> </a:t>
            </a:r>
            <a:r>
              <a:rPr lang="es-ES" baseline="0" dirty="0" err="1" smtClean="0"/>
              <a:t>exposure</a:t>
            </a:r>
            <a:r>
              <a:rPr lang="es-ES" baseline="0" dirty="0" smtClean="0"/>
              <a:t> </a:t>
            </a:r>
            <a:r>
              <a:rPr lang="es-ES" baseline="0" dirty="0" err="1" smtClean="0"/>
              <a:t>dataset</a:t>
            </a:r>
            <a:r>
              <a:rPr lang="es-ES" baseline="0" dirty="0" smtClean="0"/>
              <a:t>, </a:t>
            </a:r>
            <a:r>
              <a:rPr lang="es-ES" baseline="0" dirty="0" err="1" smtClean="0"/>
              <a:t>through</a:t>
            </a:r>
            <a:r>
              <a:rPr lang="es-ES" baseline="0" dirty="0" smtClean="0"/>
              <a:t> </a:t>
            </a:r>
            <a:r>
              <a:rPr lang="es-ES" baseline="0" dirty="0" err="1" smtClean="0"/>
              <a:t>the</a:t>
            </a:r>
            <a:r>
              <a:rPr lang="es-ES" baseline="0" dirty="0" smtClean="0"/>
              <a:t> </a:t>
            </a:r>
            <a:r>
              <a:rPr lang="es-ES" baseline="0" dirty="0" err="1" smtClean="0"/>
              <a:t>asset’s</a:t>
            </a:r>
            <a:r>
              <a:rPr lang="es-ES" baseline="0" dirty="0" smtClean="0"/>
              <a:t> </a:t>
            </a:r>
            <a:r>
              <a:rPr lang="es-ES" baseline="0" dirty="0" err="1" smtClean="0"/>
              <a:t>vulnerability</a:t>
            </a:r>
            <a:r>
              <a:rPr lang="es-ES" baseline="0" dirty="0" smtClean="0"/>
              <a:t> (</a:t>
            </a:r>
            <a:r>
              <a:rPr lang="es-ES" baseline="0" dirty="0" err="1" smtClean="0"/>
              <a:t>which</a:t>
            </a:r>
            <a:r>
              <a:rPr lang="es-ES" baseline="0" dirty="0" smtClean="0"/>
              <a:t> </a:t>
            </a:r>
            <a:r>
              <a:rPr lang="es-ES" baseline="0" dirty="0" err="1" smtClean="0"/>
              <a:t>is</a:t>
            </a:r>
            <a:r>
              <a:rPr lang="es-ES" baseline="0" dirty="0" smtClean="0"/>
              <a:t> </a:t>
            </a:r>
            <a:r>
              <a:rPr lang="es-ES" baseline="0" dirty="0" err="1" smtClean="0"/>
              <a:t>also</a:t>
            </a:r>
            <a:r>
              <a:rPr lang="es-ES" baseline="0" dirty="0" smtClean="0"/>
              <a:t> </a:t>
            </a:r>
            <a:r>
              <a:rPr lang="es-ES" baseline="0" dirty="0" err="1" smtClean="0"/>
              <a:t>defined</a:t>
            </a:r>
            <a:r>
              <a:rPr lang="es-ES" baseline="0" dirty="0" smtClean="0"/>
              <a:t> </a:t>
            </a:r>
            <a:r>
              <a:rPr lang="es-ES" baseline="0" dirty="0" err="1" smtClean="0"/>
              <a:t>probabilistically</a:t>
            </a:r>
            <a:r>
              <a:rPr lang="es-ES" baseline="0" dirty="0" smtClean="0"/>
              <a:t>). </a:t>
            </a:r>
            <a:r>
              <a:rPr lang="es-ES" baseline="0" dirty="0" err="1" smtClean="0"/>
              <a:t>Usually</a:t>
            </a:r>
            <a:r>
              <a:rPr lang="es-ES" baseline="0" dirty="0" smtClean="0"/>
              <a:t> </a:t>
            </a:r>
            <a:r>
              <a:rPr lang="es-ES" baseline="0" dirty="0" err="1" smtClean="0"/>
              <a:t>the</a:t>
            </a:r>
            <a:r>
              <a:rPr lang="es-ES" baseline="0" dirty="0" smtClean="0"/>
              <a:t> </a:t>
            </a:r>
            <a:r>
              <a:rPr lang="es-ES" baseline="0" dirty="0" err="1" smtClean="0"/>
              <a:t>uncertainty</a:t>
            </a:r>
            <a:r>
              <a:rPr lang="es-ES" baseline="0" dirty="0" smtClean="0"/>
              <a:t> in </a:t>
            </a:r>
            <a:r>
              <a:rPr lang="es-ES" baseline="0" dirty="0" err="1" smtClean="0"/>
              <a:t>the</a:t>
            </a:r>
            <a:r>
              <a:rPr lang="es-ES" baseline="0" dirty="0" smtClean="0"/>
              <a:t> </a:t>
            </a:r>
            <a:r>
              <a:rPr lang="es-ES" baseline="0" dirty="0" err="1" smtClean="0"/>
              <a:t>definition</a:t>
            </a:r>
            <a:r>
              <a:rPr lang="es-ES" baseline="0" dirty="0" smtClean="0"/>
              <a:t> of </a:t>
            </a:r>
            <a:r>
              <a:rPr lang="es-ES" baseline="0" dirty="0" err="1" smtClean="0"/>
              <a:t>the</a:t>
            </a:r>
            <a:r>
              <a:rPr lang="es-ES" baseline="0" dirty="0" smtClean="0"/>
              <a:t> </a:t>
            </a:r>
            <a:r>
              <a:rPr lang="es-ES" baseline="0" dirty="0" err="1" smtClean="0"/>
              <a:t>exposed</a:t>
            </a:r>
            <a:r>
              <a:rPr lang="es-ES" baseline="0" dirty="0" smtClean="0"/>
              <a:t> </a:t>
            </a:r>
            <a:r>
              <a:rPr lang="es-ES" baseline="0" dirty="0" err="1" smtClean="0"/>
              <a:t>elements</a:t>
            </a:r>
            <a:r>
              <a:rPr lang="es-ES" baseline="0" dirty="0" smtClean="0"/>
              <a:t> </a:t>
            </a:r>
            <a:r>
              <a:rPr lang="es-ES" baseline="0" dirty="0" err="1" smtClean="0"/>
              <a:t>is</a:t>
            </a:r>
            <a:r>
              <a:rPr lang="es-ES" baseline="0" dirty="0" smtClean="0"/>
              <a:t> </a:t>
            </a:r>
            <a:r>
              <a:rPr lang="es-ES" baseline="0" dirty="0" err="1" smtClean="0"/>
              <a:t>not</a:t>
            </a:r>
            <a:r>
              <a:rPr lang="es-ES" baseline="0" dirty="0" smtClean="0"/>
              <a:t> </a:t>
            </a:r>
            <a:r>
              <a:rPr lang="es-ES" baseline="0" dirty="0" err="1" smtClean="0"/>
              <a:t>icluded</a:t>
            </a:r>
            <a:r>
              <a:rPr lang="es-ES" baseline="0" dirty="0" smtClean="0"/>
              <a:t>, </a:t>
            </a:r>
            <a:r>
              <a:rPr lang="es-ES" baseline="0" dirty="0" err="1" smtClean="0"/>
              <a:t>but</a:t>
            </a:r>
            <a:r>
              <a:rPr lang="es-ES" baseline="0" dirty="0" smtClean="0"/>
              <a:t> </a:t>
            </a:r>
            <a:r>
              <a:rPr lang="es-ES" baseline="0" dirty="0" err="1" smtClean="0"/>
              <a:t>it</a:t>
            </a:r>
            <a:r>
              <a:rPr lang="es-ES" baseline="0" dirty="0" smtClean="0"/>
              <a:t> </a:t>
            </a:r>
            <a:r>
              <a:rPr lang="es-ES" baseline="0" dirty="0" err="1" smtClean="0"/>
              <a:t>could</a:t>
            </a:r>
            <a:r>
              <a:rPr lang="es-ES" baseline="0" dirty="0" smtClean="0"/>
              <a:t> be </a:t>
            </a:r>
            <a:r>
              <a:rPr lang="es-ES" baseline="0" dirty="0" err="1" smtClean="0"/>
              <a:t>potentially</a:t>
            </a:r>
            <a:r>
              <a:rPr lang="es-ES" baseline="0" dirty="0" smtClean="0"/>
              <a:t> be </a:t>
            </a:r>
            <a:r>
              <a:rPr lang="es-ES" baseline="0" dirty="0" err="1" smtClean="0"/>
              <a:t>introduced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technique</a:t>
            </a:r>
            <a:endParaRPr lang="es-ES" baseline="0" dirty="0" smtClean="0"/>
          </a:p>
          <a:p>
            <a:endParaRPr lang="es-ES" baseline="0" dirty="0" smtClean="0"/>
          </a:p>
          <a:p>
            <a:r>
              <a:rPr lang="es-ES" baseline="0" dirty="0" err="1" smtClean="0"/>
              <a:t>The</a:t>
            </a:r>
            <a:r>
              <a:rPr lang="es-ES" baseline="0" dirty="0" smtClean="0"/>
              <a:t> </a:t>
            </a:r>
            <a:r>
              <a:rPr lang="es-ES" baseline="0" dirty="0" err="1" smtClean="0"/>
              <a:t>damages</a:t>
            </a:r>
            <a:r>
              <a:rPr lang="es-ES" baseline="0" dirty="0" smtClean="0"/>
              <a:t> are </a:t>
            </a:r>
            <a:r>
              <a:rPr lang="es-ES" baseline="0" dirty="0" err="1" smtClean="0"/>
              <a:t>therefore</a:t>
            </a:r>
            <a:r>
              <a:rPr lang="es-ES" baseline="0" dirty="0" smtClean="0"/>
              <a:t> </a:t>
            </a:r>
            <a:r>
              <a:rPr lang="es-ES" baseline="0" dirty="0" err="1" smtClean="0"/>
              <a:t>assessed</a:t>
            </a:r>
            <a:r>
              <a:rPr lang="es-ES" baseline="0" dirty="0" smtClean="0"/>
              <a:t> </a:t>
            </a:r>
            <a:r>
              <a:rPr lang="es-ES" baseline="0" dirty="0" err="1" smtClean="0"/>
              <a:t>with</a:t>
            </a:r>
            <a:r>
              <a:rPr lang="es-ES" baseline="0" dirty="0" smtClean="0"/>
              <a:t> </a:t>
            </a:r>
            <a:r>
              <a:rPr lang="es-ES" baseline="0" dirty="0" err="1" smtClean="0"/>
              <a:t>their</a:t>
            </a:r>
            <a:r>
              <a:rPr lang="es-ES" baseline="0" dirty="0" smtClean="0"/>
              <a:t> </a:t>
            </a:r>
            <a:r>
              <a:rPr lang="es-ES" baseline="0" dirty="0" err="1" smtClean="0"/>
              <a:t>probability</a:t>
            </a:r>
            <a:r>
              <a:rPr lang="es-ES" baseline="0" dirty="0" smtClean="0"/>
              <a:t> of </a:t>
            </a:r>
            <a:r>
              <a:rPr lang="es-ES" baseline="0" dirty="0" err="1" smtClean="0"/>
              <a:t>occurrance</a:t>
            </a:r>
            <a:r>
              <a:rPr lang="es-ES" baseline="0" dirty="0" smtClean="0"/>
              <a:t> and </a:t>
            </a:r>
            <a:r>
              <a:rPr lang="es-ES" baseline="0" dirty="0" err="1" smtClean="0"/>
              <a:t>theri</a:t>
            </a:r>
            <a:r>
              <a:rPr lang="es-ES" baseline="0" dirty="0" smtClean="0"/>
              <a:t> </a:t>
            </a:r>
            <a:r>
              <a:rPr lang="es-ES" baseline="0" dirty="0" err="1" smtClean="0"/>
              <a:t>variance</a:t>
            </a:r>
            <a:r>
              <a:rPr lang="es-ES" baseline="0" dirty="0" smtClean="0"/>
              <a:t>, </a:t>
            </a:r>
            <a:r>
              <a:rPr lang="es-ES" baseline="0" dirty="0" err="1" smtClean="0"/>
              <a:t>from</a:t>
            </a:r>
            <a:r>
              <a:rPr lang="es-ES" baseline="0" dirty="0" smtClean="0"/>
              <a:t> </a:t>
            </a:r>
            <a:r>
              <a:rPr lang="es-ES" baseline="0" dirty="0" err="1" smtClean="0"/>
              <a:t>which</a:t>
            </a:r>
            <a:r>
              <a:rPr lang="es-ES" baseline="0" dirty="0" smtClean="0"/>
              <a:t> </a:t>
            </a:r>
            <a:r>
              <a:rPr lang="es-ES" baseline="0" dirty="0" err="1" smtClean="0"/>
              <a:t>it</a:t>
            </a:r>
            <a:r>
              <a:rPr lang="es-ES" baseline="0" dirty="0" smtClean="0"/>
              <a:t> </a:t>
            </a:r>
            <a:r>
              <a:rPr lang="es-ES" baseline="0" dirty="0" err="1" smtClean="0"/>
              <a:t>is</a:t>
            </a:r>
            <a:r>
              <a:rPr lang="es-ES" baseline="0" dirty="0" smtClean="0"/>
              <a:t> posible </a:t>
            </a:r>
            <a:r>
              <a:rPr lang="es-ES" baseline="0" dirty="0" err="1" smtClean="0"/>
              <a:t>to</a:t>
            </a:r>
            <a:r>
              <a:rPr lang="es-ES" baseline="0" dirty="0" smtClean="0"/>
              <a:t> </a:t>
            </a:r>
            <a:r>
              <a:rPr lang="es-ES" baseline="0" dirty="0" err="1" smtClean="0"/>
              <a:t>calculate</a:t>
            </a:r>
            <a:r>
              <a:rPr lang="es-ES" baseline="0" dirty="0" smtClean="0"/>
              <a:t> </a:t>
            </a:r>
            <a:r>
              <a:rPr lang="es-ES" baseline="0" dirty="0" err="1" smtClean="0"/>
              <a:t>their</a:t>
            </a:r>
            <a:r>
              <a:rPr lang="es-ES" baseline="0" dirty="0" smtClean="0"/>
              <a:t> </a:t>
            </a:r>
            <a:r>
              <a:rPr lang="es-ES" baseline="0" dirty="0" err="1" smtClean="0"/>
              <a:t>exceedance</a:t>
            </a:r>
            <a:r>
              <a:rPr lang="es-ES" baseline="0" dirty="0" smtClean="0"/>
              <a:t> </a:t>
            </a:r>
            <a:r>
              <a:rPr lang="es-ES" baseline="0" dirty="0" err="1" smtClean="0"/>
              <a:t>probability</a:t>
            </a:r>
            <a:r>
              <a:rPr lang="es-ES" baseline="0" dirty="0" smtClean="0"/>
              <a:t> and </a:t>
            </a:r>
            <a:r>
              <a:rPr lang="es-ES" baseline="0" dirty="0" err="1" smtClean="0"/>
              <a:t>the</a:t>
            </a:r>
            <a:r>
              <a:rPr lang="es-ES" baseline="0" dirty="0" smtClean="0"/>
              <a:t> “</a:t>
            </a:r>
            <a:r>
              <a:rPr lang="es-ES" baseline="0" dirty="0" err="1" smtClean="0"/>
              <a:t>loss</a:t>
            </a:r>
            <a:r>
              <a:rPr lang="es-ES" baseline="0" dirty="0" smtClean="0"/>
              <a:t> </a:t>
            </a:r>
            <a:r>
              <a:rPr lang="es-ES" baseline="0" dirty="0" err="1" smtClean="0"/>
              <a:t>exceedance</a:t>
            </a:r>
            <a:r>
              <a:rPr lang="es-ES" baseline="0" dirty="0" smtClean="0"/>
              <a:t> curve” </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14</a:t>
            </a:fld>
            <a:endParaRPr lang="es-ES">
              <a:solidFill>
                <a:prstClr val="black"/>
              </a:solidFill>
            </a:endParaRPr>
          </a:p>
        </p:txBody>
      </p:sp>
    </p:spTree>
    <p:extLst>
      <p:ext uri="{BB962C8B-B14F-4D97-AF65-F5344CB8AC3E}">
        <p14:creationId xmlns:p14="http://schemas.microsoft.com/office/powerpoint/2010/main" val="2072830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15</a:t>
            </a:fld>
            <a:endParaRPr lang="en-US"/>
          </a:p>
        </p:txBody>
      </p:sp>
    </p:spTree>
    <p:extLst>
      <p:ext uri="{BB962C8B-B14F-4D97-AF65-F5344CB8AC3E}">
        <p14:creationId xmlns:p14="http://schemas.microsoft.com/office/powerpoint/2010/main" val="1685958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a:t>
            </a:r>
            <a:r>
              <a:rPr lang="en-GB" baseline="0" dirty="0" smtClean="0"/>
              <a:t> each point of the domain, for each value a of the intensity along a scale, the probability of exceeding this value a is calculated</a:t>
            </a:r>
            <a:endParaRPr lang="en-GB" dirty="0" smtClean="0"/>
          </a:p>
          <a:p>
            <a:endParaRPr lang="en-GB" dirty="0" smtClean="0"/>
          </a:p>
          <a:p>
            <a:r>
              <a:rPr lang="en-GB" dirty="0" smtClean="0"/>
              <a:t>In this</a:t>
            </a:r>
            <a:r>
              <a:rPr lang="en-GB" baseline="0" dirty="0" smtClean="0"/>
              <a:t> way, it is possible to building an intensity </a:t>
            </a:r>
            <a:r>
              <a:rPr lang="en-GB" baseline="0" dirty="0" err="1" smtClean="0"/>
              <a:t>exceedance</a:t>
            </a:r>
            <a:r>
              <a:rPr lang="en-GB" baseline="0" dirty="0" smtClean="0"/>
              <a:t> curve at each point of the domain. This curve tells what is the probability of exceeding a certain value of intensity in a point of the space (for example, a flood depth of 3 meter at a levee, or a PGA of 0.3g in a certain urban area)</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17</a:t>
            </a:fld>
            <a:endParaRPr lang="en-US"/>
          </a:p>
        </p:txBody>
      </p:sp>
    </p:spTree>
    <p:extLst>
      <p:ext uri="{BB962C8B-B14F-4D97-AF65-F5344CB8AC3E}">
        <p14:creationId xmlns:p14="http://schemas.microsoft.com/office/powerpoint/2010/main" val="21435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Here there is an example: the map</a:t>
            </a:r>
            <a:r>
              <a:rPr lang="en-GB" baseline="0" dirty="0" smtClean="0"/>
              <a:t> was produced for a strategic flood risk assessment (Poole, UK), and shows not a specific, physical scenario: the depth represented here is the results of a combination of scenarios, and is the depth with an </a:t>
            </a:r>
            <a:r>
              <a:rPr lang="en-GB" baseline="0" dirty="0" err="1" smtClean="0"/>
              <a:t>exceedance</a:t>
            </a:r>
            <a:r>
              <a:rPr lang="en-GB" baseline="0" dirty="0" smtClean="0"/>
              <a:t> probability of about 0.5%</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18</a:t>
            </a:fld>
            <a:endParaRPr lang="en-US"/>
          </a:p>
        </p:txBody>
      </p:sp>
    </p:spTree>
    <p:extLst>
      <p:ext uri="{BB962C8B-B14F-4D97-AF65-F5344CB8AC3E}">
        <p14:creationId xmlns:p14="http://schemas.microsoft.com/office/powerpoint/2010/main" val="278878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GB" dirty="0" smtClean="0"/>
              <a:t>This curve provides</a:t>
            </a:r>
            <a:r>
              <a:rPr lang="en-GB" baseline="0" dirty="0" smtClean="0"/>
              <a:t> the likelihood that a certain intensity is surpassed exceeded, thus it is extremely useful to design for interventions, but also to properly dimension structures so that they can withstand the hazard. Not only, but they provide information in the likelihood that the design choice to be inadequate, thus causing potential damages etc. which is an important information in terms of cost-benefit but also a potential liability issue, with political and sometime legal consequences.</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19</a:t>
            </a:fld>
            <a:endParaRPr lang="en-US"/>
          </a:p>
        </p:txBody>
      </p:sp>
    </p:spTree>
    <p:extLst>
      <p:ext uri="{BB962C8B-B14F-4D97-AF65-F5344CB8AC3E}">
        <p14:creationId xmlns:p14="http://schemas.microsoft.com/office/powerpoint/2010/main" val="532198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Moving</a:t>
            </a:r>
            <a:r>
              <a:rPr lang="es-ES" baseline="0" dirty="0" smtClean="0"/>
              <a:t> </a:t>
            </a:r>
            <a:r>
              <a:rPr lang="es-ES" baseline="0" dirty="0" err="1" smtClean="0"/>
              <a:t>to</a:t>
            </a:r>
            <a:r>
              <a:rPr lang="es-ES" baseline="0" dirty="0" smtClean="0"/>
              <a:t>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component</a:t>
            </a:r>
            <a:r>
              <a:rPr lang="es-ES" baseline="0" dirty="0" smtClean="0"/>
              <a:t> of a </a:t>
            </a:r>
            <a:r>
              <a:rPr lang="es-ES" baseline="0" dirty="0" err="1" smtClean="0"/>
              <a:t>probabilistic</a:t>
            </a:r>
            <a:r>
              <a:rPr lang="es-ES" baseline="0" dirty="0" smtClean="0"/>
              <a:t> </a:t>
            </a:r>
            <a:r>
              <a:rPr lang="es-ES" baseline="0" dirty="0" err="1" smtClean="0"/>
              <a:t>riks</a:t>
            </a:r>
            <a:r>
              <a:rPr lang="es-ES" baseline="0" dirty="0" smtClean="0"/>
              <a:t> </a:t>
            </a:r>
            <a:r>
              <a:rPr lang="es-ES" baseline="0" dirty="0" err="1" smtClean="0"/>
              <a:t>assessment</a:t>
            </a:r>
            <a:r>
              <a:rPr lang="es-ES" baseline="0" dirty="0" smtClean="0"/>
              <a:t>, I am </a:t>
            </a:r>
            <a:r>
              <a:rPr lang="es-ES" baseline="0" dirty="0" err="1" smtClean="0"/>
              <a:t>going</a:t>
            </a:r>
            <a:r>
              <a:rPr lang="es-ES" baseline="0" dirty="0" smtClean="0"/>
              <a:t> </a:t>
            </a:r>
            <a:r>
              <a:rPr lang="es-ES" baseline="0" dirty="0" err="1" smtClean="0"/>
              <a:t>to</a:t>
            </a:r>
            <a:r>
              <a:rPr lang="es-ES" baseline="0" dirty="0" smtClean="0"/>
              <a:t> </a:t>
            </a:r>
            <a:r>
              <a:rPr lang="es-ES" baseline="0" dirty="0" err="1" smtClean="0"/>
              <a:t>touch</a:t>
            </a:r>
            <a:r>
              <a:rPr lang="es-ES" baseline="0" dirty="0" smtClean="0"/>
              <a:t> </a:t>
            </a:r>
            <a:r>
              <a:rPr lang="es-ES" baseline="0" dirty="0" err="1" smtClean="0"/>
              <a:t>quickly</a:t>
            </a:r>
            <a:r>
              <a:rPr lang="es-ES" baseline="0" dirty="0" smtClean="0"/>
              <a:t> </a:t>
            </a:r>
            <a:r>
              <a:rPr lang="es-ES" baseline="0" dirty="0" err="1" smtClean="0"/>
              <a:t>on</a:t>
            </a:r>
            <a:r>
              <a:rPr lang="es-ES" baseline="0" dirty="0" smtClean="0"/>
              <a:t> </a:t>
            </a:r>
            <a:r>
              <a:rPr lang="es-ES" baseline="0" dirty="0" err="1" smtClean="0"/>
              <a:t>exposure</a:t>
            </a:r>
            <a:r>
              <a:rPr lang="es-ES" baseline="0" dirty="0" smtClean="0"/>
              <a:t> data, </a:t>
            </a:r>
            <a:r>
              <a:rPr lang="es-ES" baseline="0" dirty="0" err="1" smtClean="0"/>
              <a:t>what</a:t>
            </a:r>
            <a:r>
              <a:rPr lang="es-ES" baseline="0" dirty="0" smtClean="0"/>
              <a:t> </a:t>
            </a:r>
            <a:r>
              <a:rPr lang="es-ES" baseline="0" dirty="0" err="1" smtClean="0"/>
              <a:t>they</a:t>
            </a:r>
            <a:r>
              <a:rPr lang="es-ES" baseline="0" dirty="0" smtClean="0"/>
              <a:t> are and </a:t>
            </a:r>
            <a:r>
              <a:rPr lang="es-ES" baseline="0" dirty="0" err="1" smtClean="0"/>
              <a:t>how</a:t>
            </a:r>
            <a:r>
              <a:rPr lang="es-ES" baseline="0" dirty="0" smtClean="0"/>
              <a:t> </a:t>
            </a:r>
            <a:r>
              <a:rPr lang="es-ES" baseline="0" dirty="0" err="1" smtClean="0"/>
              <a:t>they</a:t>
            </a:r>
            <a:r>
              <a:rPr lang="es-ES" baseline="0" dirty="0" smtClean="0"/>
              <a:t> are </a:t>
            </a:r>
            <a:r>
              <a:rPr lang="es-ES" baseline="0" dirty="0" err="1" smtClean="0"/>
              <a:t>organised</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20</a:t>
            </a:fld>
            <a:endParaRPr lang="es-ES">
              <a:solidFill>
                <a:prstClr val="black"/>
              </a:solidFill>
            </a:endParaRPr>
          </a:p>
        </p:txBody>
      </p:sp>
    </p:spTree>
    <p:extLst>
      <p:ext uri="{BB962C8B-B14F-4D97-AF65-F5344CB8AC3E}">
        <p14:creationId xmlns:p14="http://schemas.microsoft.com/office/powerpoint/2010/main" val="1980151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Moving</a:t>
            </a:r>
            <a:r>
              <a:rPr lang="es-ES" baseline="0" dirty="0" smtClean="0"/>
              <a:t> </a:t>
            </a:r>
            <a:r>
              <a:rPr lang="es-ES" baseline="0" dirty="0" err="1" smtClean="0"/>
              <a:t>to</a:t>
            </a:r>
            <a:r>
              <a:rPr lang="es-ES" baseline="0" dirty="0" smtClean="0"/>
              <a:t>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component</a:t>
            </a:r>
            <a:r>
              <a:rPr lang="es-ES" baseline="0" dirty="0" smtClean="0"/>
              <a:t> of a </a:t>
            </a:r>
            <a:r>
              <a:rPr lang="es-ES" baseline="0" dirty="0" err="1" smtClean="0"/>
              <a:t>probabilistic</a:t>
            </a:r>
            <a:r>
              <a:rPr lang="es-ES" baseline="0" dirty="0" smtClean="0"/>
              <a:t> </a:t>
            </a:r>
            <a:r>
              <a:rPr lang="es-ES" baseline="0" dirty="0" err="1" smtClean="0"/>
              <a:t>riks</a:t>
            </a:r>
            <a:r>
              <a:rPr lang="es-ES" baseline="0" dirty="0" smtClean="0"/>
              <a:t> </a:t>
            </a:r>
            <a:r>
              <a:rPr lang="es-ES" baseline="0" dirty="0" err="1" smtClean="0"/>
              <a:t>assessment</a:t>
            </a:r>
            <a:r>
              <a:rPr lang="es-ES" baseline="0" dirty="0" smtClean="0"/>
              <a:t>, I am </a:t>
            </a:r>
            <a:r>
              <a:rPr lang="es-ES" baseline="0" dirty="0" err="1" smtClean="0"/>
              <a:t>going</a:t>
            </a:r>
            <a:r>
              <a:rPr lang="es-ES" baseline="0" dirty="0" smtClean="0"/>
              <a:t> </a:t>
            </a:r>
            <a:r>
              <a:rPr lang="es-ES" baseline="0" dirty="0" err="1" smtClean="0"/>
              <a:t>to</a:t>
            </a:r>
            <a:r>
              <a:rPr lang="es-ES" baseline="0" dirty="0" smtClean="0"/>
              <a:t> </a:t>
            </a:r>
            <a:r>
              <a:rPr lang="es-ES" baseline="0" dirty="0" err="1" smtClean="0"/>
              <a:t>touch</a:t>
            </a:r>
            <a:r>
              <a:rPr lang="es-ES" baseline="0" dirty="0" smtClean="0"/>
              <a:t> </a:t>
            </a:r>
            <a:r>
              <a:rPr lang="es-ES" baseline="0" dirty="0" err="1" smtClean="0"/>
              <a:t>quickly</a:t>
            </a:r>
            <a:r>
              <a:rPr lang="es-ES" baseline="0" dirty="0" smtClean="0"/>
              <a:t> </a:t>
            </a:r>
            <a:r>
              <a:rPr lang="es-ES" baseline="0" dirty="0" err="1" smtClean="0"/>
              <a:t>on</a:t>
            </a:r>
            <a:r>
              <a:rPr lang="es-ES" baseline="0" dirty="0" smtClean="0"/>
              <a:t> </a:t>
            </a:r>
            <a:r>
              <a:rPr lang="es-ES" baseline="0" dirty="0" err="1" smtClean="0"/>
              <a:t>exposure</a:t>
            </a:r>
            <a:r>
              <a:rPr lang="es-ES" baseline="0" dirty="0" smtClean="0"/>
              <a:t> data, </a:t>
            </a:r>
            <a:r>
              <a:rPr lang="es-ES" baseline="0" dirty="0" err="1" smtClean="0"/>
              <a:t>what</a:t>
            </a:r>
            <a:r>
              <a:rPr lang="es-ES" baseline="0" dirty="0" smtClean="0"/>
              <a:t> </a:t>
            </a:r>
            <a:r>
              <a:rPr lang="es-ES" baseline="0" dirty="0" err="1" smtClean="0"/>
              <a:t>they</a:t>
            </a:r>
            <a:r>
              <a:rPr lang="es-ES" baseline="0" dirty="0" smtClean="0"/>
              <a:t> are and </a:t>
            </a:r>
            <a:r>
              <a:rPr lang="es-ES" baseline="0" dirty="0" err="1" smtClean="0"/>
              <a:t>how</a:t>
            </a:r>
            <a:r>
              <a:rPr lang="es-ES" baseline="0" dirty="0" smtClean="0"/>
              <a:t> </a:t>
            </a:r>
            <a:r>
              <a:rPr lang="es-ES" baseline="0" dirty="0" err="1" smtClean="0"/>
              <a:t>they</a:t>
            </a:r>
            <a:r>
              <a:rPr lang="es-ES" baseline="0" dirty="0" smtClean="0"/>
              <a:t> are </a:t>
            </a:r>
            <a:r>
              <a:rPr lang="es-ES" baseline="0" dirty="0" err="1" smtClean="0"/>
              <a:t>organised</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21</a:t>
            </a:fld>
            <a:endParaRPr lang="es-ES">
              <a:solidFill>
                <a:prstClr val="black"/>
              </a:solidFill>
            </a:endParaRPr>
          </a:p>
        </p:txBody>
      </p:sp>
    </p:spTree>
    <p:extLst>
      <p:ext uri="{BB962C8B-B14F-4D97-AF65-F5344CB8AC3E}">
        <p14:creationId xmlns:p14="http://schemas.microsoft.com/office/powerpoint/2010/main" val="198015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lvl="1" eaLnBrk="1" hangingPunct="1">
              <a:spcBef>
                <a:spcPct val="0"/>
              </a:spcBef>
              <a:buSzPct val="78000"/>
              <a:buFont typeface="Wingdings" panose="05000000000000000000" pitchFamily="2" charset="2"/>
              <a:buNone/>
            </a:pPr>
            <a:endParaRPr lang="en-GB" noProof="0" dirty="0" smtClean="0"/>
          </a:p>
          <a:p>
            <a:pPr eaLnBrk="1" hangingPunct="1">
              <a:spcBef>
                <a:spcPct val="0"/>
              </a:spcBef>
            </a:pPr>
            <a:r>
              <a:rPr lang="en-GB" dirty="0" smtClean="0"/>
              <a:t>Introduction on myself</a:t>
            </a:r>
            <a:r>
              <a:rPr lang="en-GB" baseline="0" dirty="0" smtClean="0"/>
              <a:t> – mixed experience.  </a:t>
            </a:r>
          </a:p>
          <a:p>
            <a:pPr eaLnBrk="1" hangingPunct="1">
              <a:spcBef>
                <a:spcPct val="0"/>
              </a:spcBef>
            </a:pPr>
            <a:endParaRPr lang="en-GB" baseline="0" dirty="0" smtClean="0"/>
          </a:p>
          <a:p>
            <a:pPr eaLnBrk="1" hangingPunct="1">
              <a:spcBef>
                <a:spcPct val="0"/>
              </a:spcBef>
            </a:pPr>
            <a:r>
              <a:rPr lang="en-GB" baseline="0" dirty="0" smtClean="0"/>
              <a:t>I am here to bring the perspective from a stakeholder</a:t>
            </a: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2</a:t>
            </a:fld>
            <a:endParaRPr lang="en-GB" smtClean="0"/>
          </a:p>
        </p:txBody>
      </p:sp>
    </p:spTree>
    <p:extLst>
      <p:ext uri="{BB962C8B-B14F-4D97-AF65-F5344CB8AC3E}">
        <p14:creationId xmlns:p14="http://schemas.microsoft.com/office/powerpoint/2010/main" val="2285488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Exposure identifies</a:t>
            </a:r>
            <a:r>
              <a:rPr lang="en-GB" baseline="0" dirty="0" smtClean="0"/>
              <a:t> different types of physical entities that are “on the ground”. Exposure data include built assets but also infrastructure, agricultural and human exposure.</a:t>
            </a:r>
          </a:p>
          <a:p>
            <a:r>
              <a:rPr lang="en-GB" baseline="0" dirty="0" smtClean="0"/>
              <a:t>The exposure data should contain the physical location o the asset but also the characteristics of the asset that influence its vulnerability and enable the assessment of the damage or loss to the asset. These characteristics include</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22</a:t>
            </a:fld>
            <a:endParaRPr lang="en-US"/>
          </a:p>
        </p:txBody>
      </p:sp>
    </p:spTree>
    <p:extLst>
      <p:ext uri="{BB962C8B-B14F-4D97-AF65-F5344CB8AC3E}">
        <p14:creationId xmlns:p14="http://schemas.microsoft.com/office/powerpoint/2010/main" val="2221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exposure</a:t>
            </a:r>
            <a:r>
              <a:rPr lang="en-GB" baseline="0" dirty="0" smtClean="0"/>
              <a:t> can be represented in different resolutions, which depend on the scope of the analysis, the availability of data, as well as the time and the resources that can be employed in the study</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23</a:t>
            </a:fld>
            <a:endParaRPr lang="en-US"/>
          </a:p>
        </p:txBody>
      </p:sp>
    </p:spTree>
    <p:extLst>
      <p:ext uri="{BB962C8B-B14F-4D97-AF65-F5344CB8AC3E}">
        <p14:creationId xmlns:p14="http://schemas.microsoft.com/office/powerpoint/2010/main" val="1381489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917575" y="744538"/>
            <a:ext cx="4962525" cy="3722687"/>
          </a:xfrm>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endParaRPr lang="en-US" dirty="0" smtClean="0">
              <a:latin typeface="Arial" panose="020B0604020202020204" pitchFamily="34" charset="0"/>
              <a:cs typeface="Arial" panose="020B0604020202020204" pitchFamily="34" charset="0"/>
            </a:endParaRPr>
          </a:p>
        </p:txBody>
      </p:sp>
      <p:sp>
        <p:nvSpPr>
          <p:cNvPr id="27652" name="Slide Number Placeholder 3"/>
          <p:cNvSpPr txBox="1">
            <a:spLocks noGrp="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CAAF5443-5AAB-45D0-B43E-AE5FF9C4D5FE}" type="slidenum">
              <a:rPr lang="en-US" sz="1200"/>
              <a:pPr algn="r" eaLnBrk="1" hangingPunct="1"/>
              <a:t>24</a:t>
            </a:fld>
            <a:endParaRPr lang="en-US" sz="1200"/>
          </a:p>
        </p:txBody>
      </p:sp>
    </p:spTree>
    <p:extLst>
      <p:ext uri="{BB962C8B-B14F-4D97-AF65-F5344CB8AC3E}">
        <p14:creationId xmlns:p14="http://schemas.microsoft.com/office/powerpoint/2010/main" val="1969256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17575" y="744538"/>
            <a:ext cx="4962525" cy="3722687"/>
          </a:xfrm>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endParaRPr lang="en-US" smtClean="0">
              <a:latin typeface="Arial" panose="020B0604020202020204" pitchFamily="34" charset="0"/>
              <a:cs typeface="Arial" panose="020B0604020202020204" pitchFamily="34" charset="0"/>
            </a:endParaRPr>
          </a:p>
        </p:txBody>
      </p:sp>
      <p:sp>
        <p:nvSpPr>
          <p:cNvPr id="29700" name="Slide Number Placeholder 3"/>
          <p:cNvSpPr txBox="1">
            <a:spLocks noGrp="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4B673375-58B7-4D33-AA9F-6C6CB44FCC2F}" type="slidenum">
              <a:rPr lang="en-US" sz="1200"/>
              <a:pPr algn="r" eaLnBrk="1" hangingPunct="1"/>
              <a:t>25</a:t>
            </a:fld>
            <a:endParaRPr lang="en-US" sz="1200"/>
          </a:p>
        </p:txBody>
      </p:sp>
    </p:spTree>
    <p:extLst>
      <p:ext uri="{BB962C8B-B14F-4D97-AF65-F5344CB8AC3E}">
        <p14:creationId xmlns:p14="http://schemas.microsoft.com/office/powerpoint/2010/main" val="3610703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exposed</a:t>
            </a:r>
            <a:r>
              <a:rPr lang="es-ES" dirty="0" smtClean="0"/>
              <a:t> </a:t>
            </a:r>
            <a:r>
              <a:rPr lang="es-ES" dirty="0" err="1" smtClean="0"/>
              <a:t>assets</a:t>
            </a:r>
            <a:r>
              <a:rPr lang="es-ES" baseline="0" dirty="0" smtClean="0"/>
              <a:t> </a:t>
            </a:r>
            <a:r>
              <a:rPr lang="es-ES" baseline="0" dirty="0" err="1" smtClean="0"/>
              <a:t>is</a:t>
            </a:r>
            <a:r>
              <a:rPr lang="es-ES" baseline="0" dirty="0" smtClean="0"/>
              <a:t> </a:t>
            </a:r>
            <a:r>
              <a:rPr lang="es-ES" baseline="0" dirty="0" err="1" smtClean="0"/>
              <a:t>combined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hazard</a:t>
            </a:r>
            <a:r>
              <a:rPr lang="es-ES" baseline="0" dirty="0" smtClean="0"/>
              <a:t> </a:t>
            </a:r>
            <a:r>
              <a:rPr lang="es-ES" baseline="0" dirty="0" err="1" smtClean="0"/>
              <a:t>information</a:t>
            </a:r>
            <a:r>
              <a:rPr lang="es-ES" baseline="0" dirty="0" smtClean="0"/>
              <a:t> </a:t>
            </a:r>
            <a:r>
              <a:rPr lang="es-ES" baseline="0" dirty="0" err="1" smtClean="0"/>
              <a:t>throuhg</a:t>
            </a:r>
            <a:r>
              <a:rPr lang="es-ES" baseline="0" dirty="0" smtClean="0"/>
              <a:t> </a:t>
            </a:r>
            <a:r>
              <a:rPr lang="es-ES" baseline="0" dirty="0" err="1" smtClean="0"/>
              <a:t>the</a:t>
            </a:r>
            <a:r>
              <a:rPr lang="es-ES" baseline="0" dirty="0" smtClean="0"/>
              <a:t> use of </a:t>
            </a:r>
            <a:r>
              <a:rPr lang="es-ES" baseline="0" dirty="0" err="1" smtClean="0"/>
              <a:t>vulnerability</a:t>
            </a:r>
            <a:r>
              <a:rPr lang="es-ES" baseline="0" dirty="0" smtClean="0"/>
              <a:t> </a:t>
            </a:r>
            <a:r>
              <a:rPr lang="es-ES" baseline="0" dirty="0" err="1" smtClean="0"/>
              <a:t>functions</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26</a:t>
            </a:fld>
            <a:endParaRPr lang="es-ES">
              <a:solidFill>
                <a:prstClr val="black"/>
              </a:solidFill>
            </a:endParaRPr>
          </a:p>
        </p:txBody>
      </p:sp>
    </p:spTree>
    <p:extLst>
      <p:ext uri="{BB962C8B-B14F-4D97-AF65-F5344CB8AC3E}">
        <p14:creationId xmlns:p14="http://schemas.microsoft.com/office/powerpoint/2010/main" val="4197547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exposed</a:t>
            </a:r>
            <a:r>
              <a:rPr lang="es-ES" dirty="0" smtClean="0"/>
              <a:t> </a:t>
            </a:r>
            <a:r>
              <a:rPr lang="es-ES" dirty="0" err="1" smtClean="0"/>
              <a:t>assets</a:t>
            </a:r>
            <a:r>
              <a:rPr lang="es-ES" baseline="0" dirty="0" smtClean="0"/>
              <a:t> </a:t>
            </a:r>
            <a:r>
              <a:rPr lang="es-ES" baseline="0" dirty="0" err="1" smtClean="0"/>
              <a:t>is</a:t>
            </a:r>
            <a:r>
              <a:rPr lang="es-ES" baseline="0" dirty="0" smtClean="0"/>
              <a:t> </a:t>
            </a:r>
            <a:r>
              <a:rPr lang="es-ES" baseline="0" dirty="0" err="1" smtClean="0"/>
              <a:t>combined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hazard</a:t>
            </a:r>
            <a:r>
              <a:rPr lang="es-ES" baseline="0" dirty="0" smtClean="0"/>
              <a:t> </a:t>
            </a:r>
            <a:r>
              <a:rPr lang="es-ES" baseline="0" dirty="0" err="1" smtClean="0"/>
              <a:t>information</a:t>
            </a:r>
            <a:r>
              <a:rPr lang="es-ES" baseline="0" dirty="0" smtClean="0"/>
              <a:t> </a:t>
            </a:r>
            <a:r>
              <a:rPr lang="es-ES" baseline="0" dirty="0" err="1" smtClean="0"/>
              <a:t>throuhg</a:t>
            </a:r>
            <a:r>
              <a:rPr lang="es-ES" baseline="0" dirty="0" smtClean="0"/>
              <a:t> </a:t>
            </a:r>
            <a:r>
              <a:rPr lang="es-ES" baseline="0" dirty="0" err="1" smtClean="0"/>
              <a:t>the</a:t>
            </a:r>
            <a:r>
              <a:rPr lang="es-ES" baseline="0" dirty="0" smtClean="0"/>
              <a:t> use of </a:t>
            </a:r>
            <a:r>
              <a:rPr lang="es-ES" baseline="0" dirty="0" err="1" smtClean="0"/>
              <a:t>vulnerability</a:t>
            </a:r>
            <a:r>
              <a:rPr lang="es-ES" baseline="0" dirty="0" smtClean="0"/>
              <a:t> </a:t>
            </a:r>
            <a:r>
              <a:rPr lang="es-ES" baseline="0" dirty="0" err="1" smtClean="0"/>
              <a:t>functions</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27</a:t>
            </a:fld>
            <a:endParaRPr lang="es-ES">
              <a:solidFill>
                <a:prstClr val="black"/>
              </a:solidFill>
            </a:endParaRPr>
          </a:p>
        </p:txBody>
      </p:sp>
    </p:spTree>
    <p:extLst>
      <p:ext uri="{BB962C8B-B14F-4D97-AF65-F5344CB8AC3E}">
        <p14:creationId xmlns:p14="http://schemas.microsoft.com/office/powerpoint/2010/main" val="4197547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917575" y="744538"/>
            <a:ext cx="4962525" cy="3722687"/>
          </a:xfrm>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en-US" dirty="0" err="1" smtClean="0">
                <a:latin typeface="Arial" panose="020B0604020202020204" pitchFamily="34" charset="0"/>
                <a:cs typeface="Arial" panose="020B0604020202020204" pitchFamily="34" charset="0"/>
              </a:rPr>
              <a:t>Vulnerabiltiy</a:t>
            </a:r>
            <a:r>
              <a:rPr lang="en-US" dirty="0" smtClean="0">
                <a:latin typeface="Arial" panose="020B0604020202020204" pitchFamily="34" charset="0"/>
                <a:cs typeface="Arial" panose="020B0604020202020204" pitchFamily="34" charset="0"/>
              </a:rPr>
              <a:t> functions</a:t>
            </a:r>
            <a:r>
              <a:rPr lang="en-US" baseline="0" dirty="0" smtClean="0">
                <a:latin typeface="Arial" panose="020B0604020202020204" pitchFamily="34" charset="0"/>
                <a:cs typeface="Arial" panose="020B0604020202020204" pitchFamily="34" charset="0"/>
              </a:rPr>
              <a:t> link the intensity of the hazard with the degree of loss of the exposed asset. Each of these measure is not deterministic, as each point of the curve is associated to a probability distribution (usually a gamma distribution)</a:t>
            </a:r>
            <a:endParaRPr lang="en-US" dirty="0" smtClean="0">
              <a:latin typeface="Arial" panose="020B0604020202020204" pitchFamily="34" charset="0"/>
              <a:cs typeface="Arial" panose="020B0604020202020204" pitchFamily="34" charset="0"/>
            </a:endParaRPr>
          </a:p>
        </p:txBody>
      </p:sp>
      <p:sp>
        <p:nvSpPr>
          <p:cNvPr id="44036" name="Slide Number Placeholder 3"/>
          <p:cNvSpPr txBox="1">
            <a:spLocks noGrp="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CDA0BDDC-2C70-418E-AF22-CBBB0546F2F6}" type="slidenum">
              <a:rPr lang="en-US" sz="1200"/>
              <a:pPr algn="r" eaLnBrk="1" hangingPunct="1"/>
              <a:t>28</a:t>
            </a:fld>
            <a:endParaRPr lang="en-US" sz="1200"/>
          </a:p>
        </p:txBody>
      </p:sp>
    </p:spTree>
    <p:extLst>
      <p:ext uri="{BB962C8B-B14F-4D97-AF65-F5344CB8AC3E}">
        <p14:creationId xmlns:p14="http://schemas.microsoft.com/office/powerpoint/2010/main" val="866914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917575" y="744538"/>
            <a:ext cx="4962525" cy="3722687"/>
          </a:xfrm>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en-US" dirty="0" smtClean="0">
                <a:latin typeface="Arial" panose="020B0604020202020204" pitchFamily="34" charset="0"/>
                <a:cs typeface="Arial" panose="020B0604020202020204" pitchFamily="34" charset="0"/>
              </a:rPr>
              <a:t>Different</a:t>
            </a:r>
            <a:r>
              <a:rPr lang="en-US" baseline="0" dirty="0" smtClean="0">
                <a:latin typeface="Arial" panose="020B0604020202020204" pitchFamily="34" charset="0"/>
                <a:cs typeface="Arial" panose="020B0604020202020204" pitchFamily="34" charset="0"/>
              </a:rPr>
              <a:t> curves are produced for different hazard’s intensity parameters, as well as for different construction types</a:t>
            </a:r>
            <a:endParaRPr lang="en-US" dirty="0" smtClean="0">
              <a:latin typeface="Arial" panose="020B0604020202020204" pitchFamily="34" charset="0"/>
              <a:cs typeface="Arial" panose="020B0604020202020204" pitchFamily="34" charset="0"/>
            </a:endParaRPr>
          </a:p>
        </p:txBody>
      </p:sp>
      <p:sp>
        <p:nvSpPr>
          <p:cNvPr id="44036" name="Slide Number Placeholder 3"/>
          <p:cNvSpPr txBox="1">
            <a:spLocks noGrp="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fld id="{CDA0BDDC-2C70-418E-AF22-CBBB0546F2F6}" type="slidenum">
              <a:rPr lang="en-US" sz="1200"/>
              <a:pPr algn="r" eaLnBrk="1" hangingPunct="1"/>
              <a:t>29</a:t>
            </a:fld>
            <a:endParaRPr lang="en-US" sz="1200"/>
          </a:p>
        </p:txBody>
      </p:sp>
    </p:spTree>
    <p:extLst>
      <p:ext uri="{BB962C8B-B14F-4D97-AF65-F5344CB8AC3E}">
        <p14:creationId xmlns:p14="http://schemas.microsoft.com/office/powerpoint/2010/main" val="2705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30</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31</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lvl="1" eaLnBrk="1" hangingPunct="1">
              <a:spcBef>
                <a:spcPct val="0"/>
              </a:spcBef>
              <a:buSzPct val="78000"/>
              <a:buFont typeface="Wingdings" panose="05000000000000000000" pitchFamily="2" charset="2"/>
              <a:buNone/>
            </a:pPr>
            <a:endParaRPr lang="en-GB" noProof="0" dirty="0" smtClean="0"/>
          </a:p>
          <a:p>
            <a:pPr eaLnBrk="1" hangingPunct="1">
              <a:spcBef>
                <a:spcPct val="0"/>
              </a:spcBef>
            </a:pPr>
            <a:r>
              <a:rPr lang="en-GB" dirty="0" smtClean="0"/>
              <a:t>Introduction on myself</a:t>
            </a:r>
            <a:r>
              <a:rPr lang="en-GB" baseline="0" dirty="0" smtClean="0"/>
              <a:t> – mixed experience.  </a:t>
            </a:r>
          </a:p>
          <a:p>
            <a:pPr eaLnBrk="1" hangingPunct="1">
              <a:spcBef>
                <a:spcPct val="0"/>
              </a:spcBef>
            </a:pPr>
            <a:endParaRPr lang="en-GB" baseline="0" dirty="0" smtClean="0"/>
          </a:p>
          <a:p>
            <a:pPr eaLnBrk="1" hangingPunct="1">
              <a:spcBef>
                <a:spcPct val="0"/>
              </a:spcBef>
            </a:pPr>
            <a:r>
              <a:rPr lang="en-GB" baseline="0" dirty="0" smtClean="0"/>
              <a:t>I am here to bring the perspective from a stakeholder</a:t>
            </a: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3</a:t>
            </a:fld>
            <a:endParaRPr lang="en-GB" smtClean="0"/>
          </a:p>
        </p:txBody>
      </p:sp>
    </p:spTree>
    <p:extLst>
      <p:ext uri="{BB962C8B-B14F-4D97-AF65-F5344CB8AC3E}">
        <p14:creationId xmlns:p14="http://schemas.microsoft.com/office/powerpoint/2010/main" val="1544411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32</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33</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34</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Therefore,</a:t>
            </a:r>
            <a:r>
              <a:rPr lang="en-GB" baseline="0" dirty="0" smtClean="0"/>
              <a:t> combining all the </a:t>
            </a:r>
            <a:r>
              <a:rPr lang="en-GB" baseline="0" dirty="0" err="1" smtClean="0"/>
              <a:t>exceedance</a:t>
            </a:r>
            <a:r>
              <a:rPr lang="en-GB" baseline="0" dirty="0" smtClean="0"/>
              <a:t> probabilities for different sampled values of the losses, combined with their </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35</a:t>
            </a:fld>
            <a:endParaRPr lang="en-US"/>
          </a:p>
        </p:txBody>
      </p:sp>
    </p:spTree>
    <p:extLst>
      <p:ext uri="{BB962C8B-B14F-4D97-AF65-F5344CB8AC3E}">
        <p14:creationId xmlns:p14="http://schemas.microsoft.com/office/powerpoint/2010/main" val="2449496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36</a:t>
            </a:fld>
            <a:endParaRPr lang="en-US"/>
          </a:p>
        </p:txBody>
      </p:sp>
    </p:spTree>
    <p:extLst>
      <p:ext uri="{BB962C8B-B14F-4D97-AF65-F5344CB8AC3E}">
        <p14:creationId xmlns:p14="http://schemas.microsoft.com/office/powerpoint/2010/main" val="297340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baseline="0" dirty="0" smtClean="0"/>
              <a:t>The Annual Average Losses are the expected losses in every given year (averaged over a long period of time).  This is simply the integral of the loss </a:t>
            </a:r>
            <a:r>
              <a:rPr lang="en-GB" baseline="0" dirty="0" err="1" smtClean="0"/>
              <a:t>exceedance</a:t>
            </a:r>
            <a:r>
              <a:rPr lang="en-GB" baseline="0" dirty="0" smtClean="0"/>
              <a:t> curve</a:t>
            </a:r>
          </a:p>
          <a:p>
            <a:endParaRPr lang="en-GB" baseline="0" dirty="0" smtClean="0"/>
          </a:p>
          <a:p>
            <a:r>
              <a:rPr lang="en-GB" baseline="0" dirty="0" smtClean="0"/>
              <a:t>For example, if the losses are expressed as monetary value, in terms of replacement cost of  urban buildings. Thus these results provide a picture of the extent of monetary losses the countries are likely to face, on average, in one year; </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37</a:t>
            </a:fld>
            <a:endParaRPr lang="en-US"/>
          </a:p>
        </p:txBody>
      </p:sp>
    </p:spTree>
    <p:extLst>
      <p:ext uri="{BB962C8B-B14F-4D97-AF65-F5344CB8AC3E}">
        <p14:creationId xmlns:p14="http://schemas.microsoft.com/office/powerpoint/2010/main" val="2224811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provide an estimate of the possible extent of losses that a country could face should a “big” event occur</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38</a:t>
            </a:fld>
            <a:endParaRPr lang="en-US"/>
          </a:p>
        </p:txBody>
      </p:sp>
    </p:spTree>
    <p:extLst>
      <p:ext uri="{BB962C8B-B14F-4D97-AF65-F5344CB8AC3E}">
        <p14:creationId xmlns:p14="http://schemas.microsoft.com/office/powerpoint/2010/main" val="559937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bankruptcy probability is a nice indicator as</a:t>
            </a:r>
            <a:r>
              <a:rPr lang="en-GB" baseline="0" dirty="0" smtClean="0"/>
              <a:t> it can be compared with the useful life of a structure.</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39</a:t>
            </a:fld>
            <a:endParaRPr lang="en-US"/>
          </a:p>
        </p:txBody>
      </p:sp>
    </p:spTree>
    <p:extLst>
      <p:ext uri="{BB962C8B-B14F-4D97-AF65-F5344CB8AC3E}">
        <p14:creationId xmlns:p14="http://schemas.microsoft.com/office/powerpoint/2010/main" val="419891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dirty="0" err="1" smtClean="0"/>
              <a:t>The</a:t>
            </a:r>
            <a:r>
              <a:rPr lang="es-ES" dirty="0" smtClean="0"/>
              <a:t> </a:t>
            </a:r>
            <a:r>
              <a:rPr lang="es-ES" dirty="0" err="1" smtClean="0"/>
              <a:t>last</a:t>
            </a:r>
            <a:r>
              <a:rPr lang="es-ES" dirty="0" smtClean="0"/>
              <a:t> </a:t>
            </a:r>
            <a:r>
              <a:rPr lang="es-ES" dirty="0" err="1" smtClean="0"/>
              <a:t>element</a:t>
            </a:r>
            <a:r>
              <a:rPr lang="es-ES" dirty="0" smtClean="0"/>
              <a:t> </a:t>
            </a:r>
            <a:r>
              <a:rPr lang="es-ES" dirty="0" err="1" smtClean="0"/>
              <a:t>on</a:t>
            </a:r>
            <a:r>
              <a:rPr lang="es-ES" dirty="0" smtClean="0"/>
              <a:t> </a:t>
            </a:r>
            <a:r>
              <a:rPr lang="es-ES" dirty="0" err="1" smtClean="0"/>
              <a:t>the</a:t>
            </a:r>
            <a:r>
              <a:rPr lang="es-ES" dirty="0" smtClean="0"/>
              <a:t> </a:t>
            </a:r>
            <a:r>
              <a:rPr lang="es-ES" dirty="0" err="1" smtClean="0"/>
              <a:t>equation</a:t>
            </a:r>
            <a:r>
              <a:rPr lang="es-ES" dirty="0" smtClean="0"/>
              <a:t> </a:t>
            </a:r>
            <a:r>
              <a:rPr lang="es-ES" dirty="0" err="1" smtClean="0"/>
              <a:t>is</a:t>
            </a:r>
            <a:r>
              <a:rPr lang="es-ES" dirty="0" smtClean="0"/>
              <a:t> </a:t>
            </a:r>
            <a:r>
              <a:rPr lang="es-ES" dirty="0" err="1" smtClean="0"/>
              <a:t>the</a:t>
            </a:r>
            <a:r>
              <a:rPr lang="es-ES" baseline="0" dirty="0" smtClean="0"/>
              <a:t> </a:t>
            </a:r>
            <a:r>
              <a:rPr lang="es-ES" baseline="0" dirty="0" err="1" smtClean="0"/>
              <a:t>calculation</a:t>
            </a:r>
            <a:r>
              <a:rPr lang="es-ES" baseline="0" dirty="0" smtClean="0"/>
              <a:t> of </a:t>
            </a:r>
            <a:r>
              <a:rPr lang="es-ES" baseline="0" dirty="0" err="1" smtClean="0"/>
              <a:t>the</a:t>
            </a:r>
            <a:r>
              <a:rPr lang="es-ES" baseline="0" dirty="0" smtClean="0"/>
              <a:t> </a:t>
            </a:r>
            <a:r>
              <a:rPr lang="es-ES" baseline="0" dirty="0" err="1" smtClean="0"/>
              <a:t>risk</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3925098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Here there are some general questions (that might lead</a:t>
            </a:r>
            <a:r>
              <a:rPr lang="en-GB" baseline="0" dirty="0" smtClean="0"/>
              <a:t> into issues) when approaching a risk assessment: </a:t>
            </a:r>
          </a:p>
          <a:p>
            <a:r>
              <a:rPr lang="en-GB" baseline="0" dirty="0" smtClean="0"/>
              <a:t>First, we need to determine which are the questions we are trying to answer, thus the specific scope of the risk assessment. This will inform in the choice of the best resolution and scale of the analysis</a:t>
            </a:r>
          </a:p>
          <a:p>
            <a:r>
              <a:rPr lang="en-GB" baseline="0" dirty="0" smtClean="0"/>
              <a:t>These factors are also obviously dependant on the time, resources and type/resolution of data available </a:t>
            </a:r>
          </a:p>
          <a:p>
            <a:r>
              <a:rPr lang="en-GB" baseline="0" dirty="0" smtClean="0"/>
              <a:t>There is also the question on which hazard we are trying to assess the risk for – mostly will depend on the context of the specific questions we are trying to answer, but sometimes the modellers are asked to take this decision, thus a pre-assessment of the risks in the area is necessary.</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41</a:t>
            </a:fld>
            <a:endParaRPr lang="en-US"/>
          </a:p>
        </p:txBody>
      </p:sp>
    </p:spTree>
    <p:extLst>
      <p:ext uri="{BB962C8B-B14F-4D97-AF65-F5344CB8AC3E}">
        <p14:creationId xmlns:p14="http://schemas.microsoft.com/office/powerpoint/2010/main" val="158989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eaLnBrk="1" hangingPunct="1">
              <a:spcBef>
                <a:spcPct val="0"/>
              </a:spcBef>
            </a:pPr>
            <a:r>
              <a:rPr lang="en-GB" noProof="0" dirty="0" smtClean="0"/>
              <a:t>The</a:t>
            </a:r>
            <a:r>
              <a:rPr lang="en-GB" baseline="0" noProof="0" dirty="0" smtClean="0"/>
              <a:t> Global Assessment Report has, since 2009, produced information on countries’ risk. </a:t>
            </a: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4</a:t>
            </a:fld>
            <a:endParaRPr lang="en-GB" smtClean="0"/>
          </a:p>
        </p:txBody>
      </p:sp>
    </p:spTree>
    <p:extLst>
      <p:ext uri="{BB962C8B-B14F-4D97-AF65-F5344CB8AC3E}">
        <p14:creationId xmlns:p14="http://schemas.microsoft.com/office/powerpoint/2010/main" val="2097192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Here there are some general questions (that might lead</a:t>
            </a:r>
            <a:r>
              <a:rPr lang="en-GB" baseline="0" dirty="0" smtClean="0"/>
              <a:t> into issues) when approaching a risk assessment: </a:t>
            </a:r>
          </a:p>
          <a:p>
            <a:r>
              <a:rPr lang="en-GB" baseline="0" dirty="0" smtClean="0"/>
              <a:t>First, we need to determine which are the questions we are trying to answer, thus the specific scope of the risk assessment. This will inform in the choice of the best resolution and scale of the analysis</a:t>
            </a:r>
          </a:p>
          <a:p>
            <a:r>
              <a:rPr lang="en-GB" baseline="0" dirty="0" smtClean="0"/>
              <a:t>These factors are also obviously dependant on the time, resources and type/resolution of data available </a:t>
            </a:r>
          </a:p>
          <a:p>
            <a:r>
              <a:rPr lang="en-GB" baseline="0" dirty="0" smtClean="0"/>
              <a:t>There is also the question on which hazard we are trying to assess the risk for – mostly will depend on the context of the specific questions we are trying to answer, but sometimes the modellers are asked to take this decision, thus a pre-assessment of the risks in the area is necessary.</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42</a:t>
            </a:fld>
            <a:endParaRPr lang="en-US"/>
          </a:p>
        </p:txBody>
      </p:sp>
    </p:spTree>
    <p:extLst>
      <p:ext uri="{BB962C8B-B14F-4D97-AF65-F5344CB8AC3E}">
        <p14:creationId xmlns:p14="http://schemas.microsoft.com/office/powerpoint/2010/main" val="1589892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Common</a:t>
            </a:r>
            <a:r>
              <a:rPr lang="en-GB" baseline="0" dirty="0" smtClean="0"/>
              <a:t> issues when defining the hazard data for probabilistic risk assessment are the following:</a:t>
            </a:r>
            <a:endParaRPr lang="en-GB" baseline="0" dirty="0"/>
          </a:p>
          <a:p>
            <a:pPr marL="171450" indent="-171450">
              <a:buFont typeface="Arial" panose="020B0604020202020204" pitchFamily="34" charset="0"/>
              <a:buChar char="•"/>
            </a:pPr>
            <a:r>
              <a:rPr lang="en-GB" baseline="0" dirty="0" smtClean="0"/>
              <a:t>One of the main issue is posed by the need of the events to be “mutually exclusive”, as for events that are correlated, a subset of the event has to be produced, taking into account the joint probability of these.</a:t>
            </a:r>
          </a:p>
          <a:p>
            <a:pPr marL="171450" indent="-171450">
              <a:buFont typeface="Arial" panose="020B0604020202020204" pitchFamily="34" charset="0"/>
              <a:buChar char="•"/>
            </a:pPr>
            <a:r>
              <a:rPr lang="en-GB" baseline="0" dirty="0" smtClean="0"/>
              <a:t>In some cases, the model deployed for calculating the hazard do not provide characteristics that are important for assessing the losses , as mentioned earlier</a:t>
            </a:r>
          </a:p>
          <a:p>
            <a:pPr marL="171450" indent="-171450">
              <a:buFont typeface="Arial" panose="020B0604020202020204" pitchFamily="34" charset="0"/>
              <a:buChar char="•"/>
            </a:pPr>
            <a:r>
              <a:rPr lang="en-GB" baseline="0" dirty="0" smtClean="0"/>
              <a:t>In other cases, only one absolute value can be obtained, rather than the two statistical moments</a:t>
            </a:r>
          </a:p>
          <a:p>
            <a:pPr marL="171450" indent="-171450">
              <a:buFont typeface="Arial" panose="020B0604020202020204" pitchFamily="34" charset="0"/>
              <a:buChar char="•"/>
            </a:pPr>
            <a:r>
              <a:rPr lang="en-GB" baseline="0" dirty="0" smtClean="0"/>
              <a:t>And of course the resolution of the hazard model has to be compatible with the resolution of the expected results to avoid downscaling</a:t>
            </a:r>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43</a:t>
            </a:fld>
            <a:endParaRPr lang="en-US"/>
          </a:p>
        </p:txBody>
      </p:sp>
    </p:spTree>
    <p:extLst>
      <p:ext uri="{BB962C8B-B14F-4D97-AF65-F5344CB8AC3E}">
        <p14:creationId xmlns:p14="http://schemas.microsoft.com/office/powerpoint/2010/main" val="2110664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Regarding the</a:t>
            </a:r>
            <a:r>
              <a:rPr lang="en-GB" baseline="0" dirty="0" smtClean="0"/>
              <a:t> issues in the data that goes as input of the hazard models</a:t>
            </a:r>
          </a:p>
          <a:p>
            <a:pPr marL="171450" indent="-171450">
              <a:buFont typeface="Arial" panose="020B0604020202020204" pitchFamily="34" charset="0"/>
              <a:buChar char="•"/>
            </a:pPr>
            <a:r>
              <a:rPr lang="en-GB" baseline="0" dirty="0" smtClean="0"/>
              <a:t>In general, one of the main issues in the input data it is posed when it is not possible to assess the quality of the input data. This occurs when they do not come without uncertainty bands, thus is impossible to calculate the propagation of this uncertainty to the output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smtClean="0"/>
              <a:t>It is also important to establish the completeness of the time series, which can be done running statistical analysis – although the series can be expanded only to a certain point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smtClean="0"/>
              <a:t>It is important that there is coherence in the way the data are measured, for example among stations in different sub-basins, as it creates a huge issue to try to harmonise them (sometimes leading to discard measurements or to make assumptions that only add uncertainty in the output)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smtClean="0"/>
              <a:t>A major issue, especially in developing country, is to have good and available topographic or bathymetric data</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aseline="0" dirty="0" smtClean="0"/>
              <a:t>Also, land cover influences greatly the propagation and characteristics of different hazard, and it is therefore important to have good information on this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44</a:t>
            </a:fld>
            <a:endParaRPr lang="en-US"/>
          </a:p>
        </p:txBody>
      </p:sp>
    </p:spTree>
    <p:extLst>
      <p:ext uri="{BB962C8B-B14F-4D97-AF65-F5344CB8AC3E}">
        <p14:creationId xmlns:p14="http://schemas.microsoft.com/office/powerpoint/2010/main" val="13244618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lnSpcReduction="10000"/>
          </a:bodyPr>
          <a:lstStyle/>
          <a:p>
            <a:r>
              <a:rPr lang="en-GB" dirty="0" smtClean="0"/>
              <a:t>I will</a:t>
            </a:r>
            <a:r>
              <a:rPr lang="en-GB" baseline="0" dirty="0" smtClean="0"/>
              <a:t> now</a:t>
            </a:r>
            <a:r>
              <a:rPr lang="en-GB" dirty="0" smtClean="0"/>
              <a:t> touch quickly</a:t>
            </a:r>
            <a:r>
              <a:rPr lang="en-GB" baseline="0" dirty="0" smtClean="0"/>
              <a:t> on some of the issue related to the definition of vulnerability and exposure</a:t>
            </a:r>
          </a:p>
          <a:p>
            <a:endParaRPr lang="en-GB" baseline="0" dirty="0" smtClean="0"/>
          </a:p>
          <a:p>
            <a:r>
              <a:rPr lang="en-GB" baseline="0" dirty="0" smtClean="0"/>
              <a:t>The vulnerability curves are probably the weakest point in the risk assessment. The model’s results are quite sensitive to these curves and the definition of uncertainty at the points, which are mostly based on laboratory experiments and validated with real data. This makes them very dependant on the construction techniques used in the analysis, thus makes them potentially area-specific.</a:t>
            </a:r>
          </a:p>
          <a:p>
            <a:r>
              <a:rPr lang="en-GB" baseline="0" dirty="0" smtClean="0"/>
              <a:t>There is also an issue on disclosing vulnerability data</a:t>
            </a:r>
          </a:p>
          <a:p>
            <a:r>
              <a:rPr lang="en-GB" baseline="0" dirty="0" smtClean="0"/>
              <a:t>Sometimes it is also not possible to match the intensity characteristic measure produced with the hazard assessment with what it would be required by a good vulnerability analysis (example of flood velocity, momentum and scour </a:t>
            </a:r>
            <a:r>
              <a:rPr lang="en-GB" baseline="0" dirty="0" err="1" smtClean="0"/>
              <a:t>etc</a:t>
            </a:r>
            <a:r>
              <a:rPr lang="en-GB"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a:t>
            </a:r>
            <a:r>
              <a:rPr lang="en-GB" baseline="0" dirty="0" smtClean="0"/>
              <a:t> characterisation of the human vulnerability is also a open research question. It can be the physical vulnerability or the consequence to building collapse </a:t>
            </a:r>
            <a:r>
              <a:rPr lang="en-GB" baseline="0" dirty="0" err="1" smtClean="0"/>
              <a:t>etc</a:t>
            </a:r>
            <a:r>
              <a:rPr lang="en-GB" baseline="0" dirty="0" smtClean="0"/>
              <a:t>, but for some hazards, factors such as early warning are really relevant.</a:t>
            </a:r>
            <a:endParaRPr lang="en-GB" dirty="0" smtClean="0"/>
          </a:p>
          <a:p>
            <a:endParaRPr lang="en-GB" baseline="0" dirty="0" smtClean="0"/>
          </a:p>
          <a:p>
            <a:r>
              <a:rPr lang="en-GB" baseline="0" dirty="0" smtClean="0"/>
              <a:t>In building the exposure databases, the main issue is to define the correct “class” to the exposed element, for example “Ductile reinforced concrete moment frame with or without infill”. Such characteristics are only known if to the visual inspection is coupled with knowledge of the building design or codes etc. Same issues with definition and location of population. </a:t>
            </a:r>
          </a:p>
          <a:p>
            <a:r>
              <a:rPr lang="en-GB" baseline="0" dirty="0" smtClean="0"/>
              <a:t>The correct replacement value of the building can change depend on the scope of the risk assessment (e.g. physical construction value, market value </a:t>
            </a:r>
            <a:r>
              <a:rPr lang="en-GB" baseline="0" dirty="0" err="1" smtClean="0"/>
              <a:t>etc</a:t>
            </a:r>
            <a:r>
              <a:rPr lang="en-GB" baseline="0" dirty="0" smtClean="0"/>
              <a:t>)</a:t>
            </a:r>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45</a:t>
            </a:fld>
            <a:endParaRPr lang="en-US"/>
          </a:p>
        </p:txBody>
      </p:sp>
    </p:spTree>
    <p:extLst>
      <p:ext uri="{BB962C8B-B14F-4D97-AF65-F5344CB8AC3E}">
        <p14:creationId xmlns:p14="http://schemas.microsoft.com/office/powerpoint/2010/main" val="758001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eaLnBrk="1" hangingPunct="1">
              <a:spcBef>
                <a:spcPct val="0"/>
              </a:spcBef>
            </a:pPr>
            <a:r>
              <a:rPr lang="en-GB" noProof="0" dirty="0" smtClean="0"/>
              <a:t>I would like</a:t>
            </a:r>
            <a:r>
              <a:rPr lang="en-GB" baseline="0" noProof="0" dirty="0" smtClean="0"/>
              <a:t> to conclude with a quick overview of the risk modelling work that we have carried out for GAR13</a:t>
            </a:r>
          </a:p>
          <a:p>
            <a:pPr lvl="1" eaLnBrk="1" hangingPunct="1">
              <a:spcBef>
                <a:spcPct val="0"/>
              </a:spcBef>
              <a:buSzPct val="78000"/>
              <a:buFont typeface="Wingdings" panose="05000000000000000000" pitchFamily="2" charset="2"/>
              <a:buNone/>
            </a:pPr>
            <a:endParaRPr lang="en-GB" noProof="0" dirty="0" smtClean="0"/>
          </a:p>
          <a:p>
            <a:pPr eaLnBrk="1" hangingPunct="1">
              <a:spcBef>
                <a:spcPct val="0"/>
              </a:spcBef>
            </a:pP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47</a:t>
            </a:fld>
            <a:endParaRPr lang="en-GB" smtClean="0"/>
          </a:p>
        </p:txBody>
      </p:sp>
    </p:spTree>
    <p:extLst>
      <p:ext uri="{BB962C8B-B14F-4D97-AF65-F5344CB8AC3E}">
        <p14:creationId xmlns:p14="http://schemas.microsoft.com/office/powerpoint/2010/main" val="4031264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a:t>
            </a:r>
            <a:r>
              <a:rPr lang="en-GB" baseline="0" dirty="0" smtClean="0"/>
              <a:t>hazard from cyclonic wind, in terms of wind speed, was calculated for 50, 100, 250, 500 and 100 years return periods. This hazard was also calculated by CIMNE and Associates through the open source program ERN-Hurricane</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48</a:t>
            </a:fld>
            <a:endParaRPr lang="en-US"/>
          </a:p>
        </p:txBody>
      </p:sp>
    </p:spTree>
    <p:extLst>
      <p:ext uri="{BB962C8B-B14F-4D97-AF65-F5344CB8AC3E}">
        <p14:creationId xmlns:p14="http://schemas.microsoft.com/office/powerpoint/2010/main" val="3008487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Regarding the “hazardous events” that</a:t>
            </a:r>
            <a:r>
              <a:rPr lang="en-GB" baseline="0" dirty="0" smtClean="0"/>
              <a:t> we mentioned earlier, they were determined for different types of hazard and different probability of occurrence.</a:t>
            </a:r>
          </a:p>
          <a:p>
            <a:endParaRPr lang="en-GB" baseline="0" dirty="0" smtClean="0"/>
          </a:p>
          <a:p>
            <a:r>
              <a:rPr lang="en-GB" baseline="0" dirty="0" smtClean="0"/>
              <a:t>Earthquake hazard was calculated in terms of spectral acceleration for 250, 475, 1000, 1500, 2500 years return periods. This work was carried out by CIMNE and Associates, in collaboration with the Global Earthquake Model, through the open source program CRISIS2012</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49</a:t>
            </a:fld>
            <a:endParaRPr lang="en-US"/>
          </a:p>
        </p:txBody>
      </p:sp>
    </p:spTree>
    <p:extLst>
      <p:ext uri="{BB962C8B-B14F-4D97-AF65-F5344CB8AC3E}">
        <p14:creationId xmlns:p14="http://schemas.microsoft.com/office/powerpoint/2010/main" val="6811002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tsunami hazard was</a:t>
            </a:r>
            <a:r>
              <a:rPr lang="en-GB" baseline="0" dirty="0" smtClean="0"/>
              <a:t> calculated by NGI, in collaboration with Geoscience Australia, for one return period in terms of run-up height and water depth</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50</a:t>
            </a:fld>
            <a:endParaRPr lang="en-US"/>
          </a:p>
        </p:txBody>
      </p:sp>
    </p:spTree>
    <p:extLst>
      <p:ext uri="{BB962C8B-B14F-4D97-AF65-F5344CB8AC3E}">
        <p14:creationId xmlns:p14="http://schemas.microsoft.com/office/powerpoint/2010/main" val="1486289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global flood model</a:t>
            </a:r>
            <a:r>
              <a:rPr lang="en-GB" baseline="0" dirty="0" smtClean="0"/>
              <a:t> it’s under development by CIMA and UNEP-GRID and will be ready in 2015. For 2013, results in terms of flood depth for 25, 50, 100, 200, 500, 1000 years return periods are available for Thailand</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51</a:t>
            </a:fld>
            <a:endParaRPr lang="en-US"/>
          </a:p>
        </p:txBody>
      </p:sp>
    </p:spTree>
    <p:extLst>
      <p:ext uri="{BB962C8B-B14F-4D97-AF65-F5344CB8AC3E}">
        <p14:creationId xmlns:p14="http://schemas.microsoft.com/office/powerpoint/2010/main" val="2681075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To calculate the expected consequences on the built environment (in our case, in the form of economic losses) from any hazard, the first thing that is needed to know is “what’s on the ground”, thus the value and the structural characteristics of the exposed assets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r>
              <a:rPr lang="en-GB" dirty="0" smtClean="0"/>
              <a:t>For</a:t>
            </a:r>
            <a:r>
              <a:rPr lang="en-GB" baseline="0" dirty="0" smtClean="0"/>
              <a:t> this, a “Global Exposure Database” was developed by UNEP-GRID in collaboration with CIMNE and Associates. This database contains the value of the urban buildings in a 5Kmx5Km grid</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52</a:t>
            </a:fld>
            <a:endParaRPr lang="en-US"/>
          </a:p>
        </p:txBody>
      </p:sp>
    </p:spTree>
    <p:extLst>
      <p:ext uri="{BB962C8B-B14F-4D97-AF65-F5344CB8AC3E}">
        <p14:creationId xmlns:p14="http://schemas.microsoft.com/office/powerpoint/2010/main" val="240833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eaLnBrk="1" hangingPunct="1">
              <a:spcBef>
                <a:spcPct val="0"/>
              </a:spcBef>
            </a:pPr>
            <a:r>
              <a:rPr lang="en-GB" noProof="0" dirty="0" smtClean="0"/>
              <a:t>The GAR</a:t>
            </a:r>
            <a:r>
              <a:rPr lang="en-GB" baseline="0" noProof="0" dirty="0" smtClean="0"/>
              <a:t> global risk assessment has been developed in collaboration with a number of partners</a:t>
            </a: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5</a:t>
            </a:fld>
            <a:endParaRPr lang="en-GB" smtClean="0"/>
          </a:p>
        </p:txBody>
      </p:sp>
    </p:spTree>
    <p:extLst>
      <p:ext uri="{BB962C8B-B14F-4D97-AF65-F5344CB8AC3E}">
        <p14:creationId xmlns:p14="http://schemas.microsoft.com/office/powerpoint/2010/main" val="227102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The Annual</a:t>
            </a:r>
            <a:r>
              <a:rPr lang="en-GB" baseline="0" dirty="0" smtClean="0"/>
              <a:t> </a:t>
            </a:r>
            <a:r>
              <a:rPr lang="en-GB" dirty="0" smtClean="0"/>
              <a:t>Average </a:t>
            </a:r>
            <a:r>
              <a:rPr lang="en-GB" baseline="0" dirty="0" smtClean="0"/>
              <a:t>Losses and Probable Maximum Losses for 250 years return period are available for earthquakes and tropical cyclones for every country in the world . Here we can see the distribution of Annual Average Losses due to earthquakes</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53</a:t>
            </a:fld>
            <a:endParaRPr lang="en-US"/>
          </a:p>
        </p:txBody>
      </p:sp>
    </p:spTree>
    <p:extLst>
      <p:ext uri="{BB962C8B-B14F-4D97-AF65-F5344CB8AC3E}">
        <p14:creationId xmlns:p14="http://schemas.microsoft.com/office/powerpoint/2010/main" val="3708192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And this figure</a:t>
            </a:r>
            <a:r>
              <a:rPr lang="en-GB" baseline="0" dirty="0" smtClean="0"/>
              <a:t> shows the distribution of Annual Average Losses due to cyclonic wind</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54</a:t>
            </a:fld>
            <a:endParaRPr lang="en-US"/>
          </a:p>
        </p:txBody>
      </p:sp>
    </p:spTree>
    <p:extLst>
      <p:ext uri="{BB962C8B-B14F-4D97-AF65-F5344CB8AC3E}">
        <p14:creationId xmlns:p14="http://schemas.microsoft.com/office/powerpoint/2010/main" val="3099207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We</a:t>
            </a:r>
            <a:r>
              <a:rPr lang="en-GB" baseline="0" dirty="0" smtClean="0"/>
              <a:t> are also working to assess agricultural drought hazard and risk: </a:t>
            </a:r>
          </a:p>
          <a:p>
            <a:endParaRPr lang="en-GB" baseline="0" dirty="0" smtClean="0"/>
          </a:p>
          <a:p>
            <a:r>
              <a:rPr lang="en-GB" baseline="0" dirty="0" smtClean="0"/>
              <a:t>ACSAD collected and elaborated data from 2000 to 2010 to produce the maps of past agricultural drought and land degradation for Africa and the Mediterranean Regions. </a:t>
            </a:r>
          </a:p>
          <a:p>
            <a:endParaRPr lang="en-GB" baseline="0" dirty="0" smtClean="0"/>
          </a:p>
          <a:p>
            <a:r>
              <a:rPr lang="en-GB" baseline="0" dirty="0" smtClean="0"/>
              <a:t>FEWS-NET has developed a model for calculating crop loss-</a:t>
            </a:r>
            <a:r>
              <a:rPr lang="en-GB" baseline="0" dirty="0" err="1" smtClean="0"/>
              <a:t>exceedance</a:t>
            </a:r>
            <a:r>
              <a:rPr lang="en-GB" baseline="0" dirty="0" smtClean="0"/>
              <a:t> curves annual average losses of crops in four African countries (Mali, Niger, Mozambique and Kenya)</a:t>
            </a:r>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55</a:t>
            </a:fld>
            <a:endParaRPr lang="en-US"/>
          </a:p>
        </p:txBody>
      </p:sp>
    </p:spTree>
    <p:extLst>
      <p:ext uri="{BB962C8B-B14F-4D97-AF65-F5344CB8AC3E}">
        <p14:creationId xmlns:p14="http://schemas.microsoft.com/office/powerpoint/2010/main" val="1245541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Once more, </a:t>
            </a:r>
            <a:r>
              <a:rPr lang="en-GB" baseline="0" dirty="0" smtClean="0"/>
              <a:t>I would like to stress that all the data are available and downloadable form the GAR website.</a:t>
            </a:r>
          </a:p>
          <a:p>
            <a:endParaRPr lang="en-GB" baseline="0" dirty="0" smtClean="0"/>
          </a:p>
          <a:p>
            <a:r>
              <a:rPr lang="en-GB" baseline="0" dirty="0" smtClean="0"/>
              <a:t>If you want to read more on the data typologies and the methodologies used to produce them, please refer to the Annex 1 of the GAR13 and all the background papers referenced in this Annex, also available on the GAR website</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56</a:t>
            </a:fld>
            <a:endParaRPr lang="en-US"/>
          </a:p>
        </p:txBody>
      </p:sp>
    </p:spTree>
    <p:extLst>
      <p:ext uri="{BB962C8B-B14F-4D97-AF65-F5344CB8AC3E}">
        <p14:creationId xmlns:p14="http://schemas.microsoft.com/office/powerpoint/2010/main" val="230935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lvl="1" eaLnBrk="1" hangingPunct="1">
              <a:spcBef>
                <a:spcPct val="0"/>
              </a:spcBef>
              <a:buSzPct val="78000"/>
              <a:buFont typeface="Wingdings" panose="05000000000000000000" pitchFamily="2" charset="2"/>
              <a:buNone/>
            </a:pPr>
            <a:r>
              <a:rPr lang="en-GB" noProof="0" dirty="0" smtClean="0"/>
              <a:t>I</a:t>
            </a:r>
            <a:r>
              <a:rPr lang="en-GB" baseline="0" noProof="0" dirty="0" smtClean="0"/>
              <a:t> am mentioning the GAR as there is a methodological shift on the way the global risk assessment has been carried out</a:t>
            </a:r>
            <a:endParaRPr lang="en-US" dirty="0" smtClean="0"/>
          </a:p>
          <a:p>
            <a:pPr eaLnBrk="1" hangingPunct="1">
              <a:spcBef>
                <a:spcPct val="0"/>
              </a:spcBef>
            </a:pP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6</a:t>
            </a:fld>
            <a:endParaRPr lang="en-GB" smtClean="0"/>
          </a:p>
        </p:txBody>
      </p:sp>
    </p:spTree>
    <p:extLst>
      <p:ext uri="{BB962C8B-B14F-4D97-AF65-F5344CB8AC3E}">
        <p14:creationId xmlns:p14="http://schemas.microsoft.com/office/powerpoint/2010/main" val="102742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p:cNvSpPr>
            <a:spLocks noGrp="1"/>
          </p:cNvSpPr>
          <p:nvPr>
            <p:ph type="body" idx="1"/>
          </p:nvPr>
        </p:nvSpPr>
        <p:spPr>
          <a:noFill/>
        </p:spPr>
        <p:txBody>
          <a:bodyPr/>
          <a:lstStyle/>
          <a:p>
            <a:pPr eaLnBrk="1" hangingPunct="1">
              <a:spcBef>
                <a:spcPct val="0"/>
              </a:spcBef>
            </a:pPr>
            <a:endParaRPr lang="en-GB" noProof="0" dirty="0" smtClean="0"/>
          </a:p>
          <a:p>
            <a:pPr eaLnBrk="1" hangingPunct="1">
              <a:spcBef>
                <a:spcPct val="0"/>
              </a:spcBef>
            </a:pPr>
            <a:r>
              <a:rPr lang="en-US" dirty="0" smtClean="0"/>
              <a:t>Why the probabilistic risk assessment</a:t>
            </a:r>
            <a:r>
              <a:rPr lang="en-US" baseline="0" dirty="0" smtClean="0"/>
              <a:t> is “on fashion” ? A deterministic risk assessment does not allow representing the full variability of the events and their actual probabilities, and does not capture the epistemic or systematic uncertainties. </a:t>
            </a:r>
          </a:p>
          <a:p>
            <a:pPr eaLnBrk="1" hangingPunct="1">
              <a:spcBef>
                <a:spcPct val="0"/>
              </a:spcBef>
            </a:pPr>
            <a:r>
              <a:rPr lang="en-US" baseline="0" dirty="0" smtClean="0"/>
              <a:t>The risk (as definition) has to express the probability of consequences from different events. Thus it needs to be expressed in terms of occurrence rates. </a:t>
            </a:r>
            <a:endParaRPr lang="en-US" dirty="0" smtClean="0"/>
          </a:p>
          <a:p>
            <a:pPr lvl="1" eaLnBrk="1" hangingPunct="1">
              <a:spcBef>
                <a:spcPct val="0"/>
              </a:spcBef>
              <a:buSzPct val="78000"/>
              <a:buFont typeface="Wingdings" panose="05000000000000000000" pitchFamily="2" charset="2"/>
              <a:buChar char=""/>
            </a:pPr>
            <a:endParaRPr lang="en-US" dirty="0" smtClean="0"/>
          </a:p>
          <a:p>
            <a:pPr eaLnBrk="1" hangingPunct="1">
              <a:spcBef>
                <a:spcPct val="0"/>
              </a:spcBef>
            </a:pPr>
            <a:endParaRPr lang="en-GB" dirty="0" smtClean="0"/>
          </a:p>
        </p:txBody>
      </p:sp>
      <p:sp>
        <p:nvSpPr>
          <p:cNvPr id="9220" name="Segnaposto numero diapositiva 3"/>
          <p:cNvSpPr>
            <a:spLocks noGrp="1"/>
          </p:cNvSpPr>
          <p:nvPr>
            <p:ph type="sldNum" sz="quarter" idx="5"/>
          </p:nvPr>
        </p:nvSpPr>
        <p:spPr>
          <a:noFill/>
        </p:spPr>
        <p:txBody>
          <a:bodyPr/>
          <a:lstStyle>
            <a:lvl1pPr defTabSz="966788">
              <a:defRPr>
                <a:solidFill>
                  <a:schemeClr val="tx1"/>
                </a:solidFill>
                <a:latin typeface="Arial" panose="020B0604020202020204" pitchFamily="34" charset="0"/>
                <a:cs typeface="Arial" panose="020B0604020202020204" pitchFamily="34" charset="0"/>
              </a:defRPr>
            </a:lvl1pPr>
            <a:lvl2pPr marL="785813" indent="-303213" defTabSz="966788">
              <a:defRPr>
                <a:solidFill>
                  <a:schemeClr val="tx1"/>
                </a:solidFill>
                <a:latin typeface="Arial" panose="020B0604020202020204" pitchFamily="34" charset="0"/>
                <a:cs typeface="Arial" panose="020B0604020202020204" pitchFamily="34" charset="0"/>
              </a:defRPr>
            </a:lvl2pPr>
            <a:lvl3pPr marL="1208088" indent="-241300" defTabSz="966788">
              <a:defRPr>
                <a:solidFill>
                  <a:schemeClr val="tx1"/>
                </a:solidFill>
                <a:latin typeface="Arial" panose="020B0604020202020204" pitchFamily="34" charset="0"/>
                <a:cs typeface="Arial" panose="020B0604020202020204" pitchFamily="34" charset="0"/>
              </a:defRPr>
            </a:lvl3pPr>
            <a:lvl4pPr marL="1692275" indent="-242888" defTabSz="966788">
              <a:defRPr>
                <a:solidFill>
                  <a:schemeClr val="tx1"/>
                </a:solidFill>
                <a:latin typeface="Arial" panose="020B0604020202020204" pitchFamily="34" charset="0"/>
                <a:cs typeface="Arial" panose="020B0604020202020204" pitchFamily="34" charset="0"/>
              </a:defRPr>
            </a:lvl4pPr>
            <a:lvl5pPr marL="2174875" indent="-241300" defTabSz="966788">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C30A44-DEF1-4CC2-929B-BC5FF3553E85}" type="slidenum">
              <a:rPr lang="en-GB" smtClean="0"/>
              <a:pPr/>
              <a:t>7</a:t>
            </a:fld>
            <a:endParaRPr lang="en-GB" smtClean="0"/>
          </a:p>
        </p:txBody>
      </p:sp>
    </p:spTree>
    <p:extLst>
      <p:ext uri="{BB962C8B-B14F-4D97-AF65-F5344CB8AC3E}">
        <p14:creationId xmlns:p14="http://schemas.microsoft.com/office/powerpoint/2010/main" val="170546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a:bodyPr>
          <a:lstStyle/>
          <a:p>
            <a:r>
              <a:rPr lang="es-ES" baseline="0" dirty="0" smtClean="0"/>
              <a:t>I am </a:t>
            </a:r>
            <a:r>
              <a:rPr lang="es-ES" baseline="0" dirty="0" err="1" smtClean="0"/>
              <a:t>going</a:t>
            </a:r>
            <a:r>
              <a:rPr lang="es-ES" baseline="0" dirty="0" smtClean="0"/>
              <a:t> </a:t>
            </a:r>
            <a:r>
              <a:rPr lang="es-ES" baseline="0" dirty="0" err="1" smtClean="0"/>
              <a:t>through</a:t>
            </a:r>
            <a:r>
              <a:rPr lang="es-ES" baseline="0" dirty="0" smtClean="0"/>
              <a:t> a </a:t>
            </a:r>
            <a:r>
              <a:rPr lang="es-ES" baseline="0" dirty="0" err="1" smtClean="0"/>
              <a:t>quick</a:t>
            </a:r>
            <a:r>
              <a:rPr lang="es-ES" baseline="0" dirty="0" smtClean="0"/>
              <a:t> </a:t>
            </a:r>
            <a:r>
              <a:rPr lang="es-ES" baseline="0" dirty="0" err="1" smtClean="0"/>
              <a:t>overview</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assessment</a:t>
            </a:r>
            <a:r>
              <a:rPr lang="es-ES" baseline="0" dirty="0" smtClean="0"/>
              <a:t>, </a:t>
            </a:r>
            <a:r>
              <a:rPr lang="es-ES" baseline="0" dirty="0" err="1" smtClean="0"/>
              <a:t>mainly</a:t>
            </a:r>
            <a:r>
              <a:rPr lang="es-ES" baseline="0" dirty="0" smtClean="0"/>
              <a:t> </a:t>
            </a:r>
            <a:r>
              <a:rPr lang="es-ES" baseline="0" dirty="0" err="1" smtClean="0"/>
              <a:t>from</a:t>
            </a:r>
            <a:r>
              <a:rPr lang="es-ES" baseline="0" dirty="0" smtClean="0"/>
              <a:t> </a:t>
            </a:r>
            <a:r>
              <a:rPr lang="es-ES" baseline="0" dirty="0" err="1" smtClean="0"/>
              <a:t>the</a:t>
            </a:r>
            <a:r>
              <a:rPr lang="es-ES" baseline="0" dirty="0" smtClean="0"/>
              <a:t> </a:t>
            </a:r>
            <a:r>
              <a:rPr lang="es-ES" baseline="0" dirty="0" err="1" smtClean="0"/>
              <a:t>perspective</a:t>
            </a:r>
            <a:r>
              <a:rPr lang="es-ES" baseline="0" dirty="0" smtClean="0"/>
              <a:t> of </a:t>
            </a:r>
            <a:r>
              <a:rPr lang="es-ES" baseline="0" dirty="0" err="1" smtClean="0"/>
              <a:t>the</a:t>
            </a:r>
            <a:r>
              <a:rPr lang="es-ES" baseline="0" dirty="0" smtClean="0"/>
              <a:t> </a:t>
            </a:r>
            <a:r>
              <a:rPr lang="es-ES" baseline="0" dirty="0" err="1" smtClean="0"/>
              <a:t>modelling</a:t>
            </a:r>
            <a:r>
              <a:rPr lang="es-ES" baseline="0" dirty="0" smtClean="0"/>
              <a:t>. </a:t>
            </a:r>
            <a:r>
              <a:rPr lang="es-ES" baseline="0" dirty="0" err="1" smtClean="0"/>
              <a:t>Possibly</a:t>
            </a:r>
            <a:r>
              <a:rPr lang="es-ES" baseline="0" dirty="0" smtClean="0"/>
              <a:t> </a:t>
            </a:r>
            <a:r>
              <a:rPr lang="es-ES" baseline="0" dirty="0" err="1" smtClean="0"/>
              <a:t>most</a:t>
            </a:r>
            <a:r>
              <a:rPr lang="es-ES" baseline="0" dirty="0" smtClean="0"/>
              <a:t> of </a:t>
            </a:r>
            <a:r>
              <a:rPr lang="es-ES" baseline="0" dirty="0" err="1" smtClean="0"/>
              <a:t>what</a:t>
            </a:r>
            <a:r>
              <a:rPr lang="es-ES" baseline="0" dirty="0" smtClean="0"/>
              <a:t> I am </a:t>
            </a:r>
            <a:r>
              <a:rPr lang="es-ES" baseline="0" dirty="0" err="1" smtClean="0"/>
              <a:t>going</a:t>
            </a:r>
            <a:r>
              <a:rPr lang="es-ES" baseline="0" dirty="0" smtClean="0"/>
              <a:t> </a:t>
            </a:r>
            <a:r>
              <a:rPr lang="es-ES" baseline="0" dirty="0" err="1" smtClean="0"/>
              <a:t>through</a:t>
            </a:r>
            <a:r>
              <a:rPr lang="es-ES" baseline="0" dirty="0" smtClean="0"/>
              <a:t> </a:t>
            </a:r>
            <a:r>
              <a:rPr lang="es-ES" baseline="0" dirty="0" err="1" smtClean="0"/>
              <a:t>is</a:t>
            </a:r>
            <a:r>
              <a:rPr lang="es-ES" baseline="0" dirty="0" smtClean="0"/>
              <a:t> </a:t>
            </a:r>
            <a:r>
              <a:rPr lang="es-ES" baseline="0" dirty="0" err="1" smtClean="0"/>
              <a:t>something</a:t>
            </a:r>
            <a:r>
              <a:rPr lang="es-ES" baseline="0" dirty="0" smtClean="0"/>
              <a:t> </a:t>
            </a:r>
            <a:r>
              <a:rPr lang="es-ES" baseline="0" dirty="0" err="1" smtClean="0"/>
              <a:t>you</a:t>
            </a:r>
            <a:r>
              <a:rPr lang="es-ES" baseline="0" dirty="0" smtClean="0"/>
              <a:t> are familiar </a:t>
            </a:r>
            <a:r>
              <a:rPr lang="es-ES" baseline="0" dirty="0" err="1" smtClean="0"/>
              <a:t>with</a:t>
            </a:r>
            <a:r>
              <a:rPr lang="es-ES" baseline="0" dirty="0" smtClean="0"/>
              <a:t>, </a:t>
            </a:r>
            <a:r>
              <a:rPr lang="es-ES" baseline="0" dirty="0" err="1" smtClean="0"/>
              <a:t>thus</a:t>
            </a:r>
            <a:r>
              <a:rPr lang="es-ES" baseline="0" dirty="0" smtClean="0"/>
              <a:t> I </a:t>
            </a:r>
            <a:r>
              <a:rPr lang="es-ES" baseline="0" dirty="0" err="1" smtClean="0"/>
              <a:t>will</a:t>
            </a:r>
            <a:r>
              <a:rPr lang="es-ES" baseline="0" dirty="0" smtClean="0"/>
              <a:t> </a:t>
            </a:r>
            <a:r>
              <a:rPr lang="es-ES" baseline="0" dirty="0" err="1" smtClean="0"/>
              <a:t>skim</a:t>
            </a:r>
            <a:r>
              <a:rPr lang="es-ES" baseline="0" dirty="0" smtClean="0"/>
              <a:t> </a:t>
            </a:r>
            <a:r>
              <a:rPr lang="es-ES" baseline="0" dirty="0" err="1" smtClean="0"/>
              <a:t>through</a:t>
            </a:r>
            <a:r>
              <a:rPr lang="es-ES" baseline="0" dirty="0" smtClean="0"/>
              <a:t> </a:t>
            </a:r>
            <a:r>
              <a:rPr lang="es-ES" baseline="0" dirty="0" err="1" smtClean="0"/>
              <a:t>quicky</a:t>
            </a:r>
            <a:r>
              <a:rPr lang="es-ES" baseline="0" dirty="0" smtClean="0"/>
              <a:t> and </a:t>
            </a:r>
            <a:r>
              <a:rPr lang="es-ES" baseline="0" dirty="0" err="1" smtClean="0"/>
              <a:t>please</a:t>
            </a:r>
            <a:r>
              <a:rPr lang="es-ES" baseline="0" dirty="0" smtClean="0"/>
              <a:t> stop me </a:t>
            </a:r>
            <a:r>
              <a:rPr lang="es-ES" baseline="0" dirty="0" err="1" smtClean="0"/>
              <a:t>if</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t>
            </a:r>
            <a:r>
              <a:rPr lang="es-ES" baseline="0" dirty="0" err="1" smtClean="0"/>
              <a:t>anything</a:t>
            </a:r>
            <a:r>
              <a:rPr lang="es-ES" baseline="0" dirty="0" smtClean="0"/>
              <a:t> </a:t>
            </a:r>
            <a:r>
              <a:rPr lang="es-ES" baseline="0" dirty="0" err="1" smtClean="0"/>
              <a:t>you</a:t>
            </a:r>
            <a:r>
              <a:rPr lang="es-ES" baseline="0" dirty="0" smtClean="0"/>
              <a:t> </a:t>
            </a:r>
            <a:r>
              <a:rPr lang="es-ES" baseline="0" dirty="0" err="1" smtClean="0"/>
              <a:t>wish</a:t>
            </a:r>
            <a:r>
              <a:rPr lang="es-ES" baseline="0" dirty="0" smtClean="0"/>
              <a:t> </a:t>
            </a:r>
            <a:r>
              <a:rPr lang="es-ES" baseline="0" dirty="0" err="1" smtClean="0"/>
              <a:t>to</a:t>
            </a:r>
            <a:r>
              <a:rPr lang="es-ES" baseline="0" dirty="0" smtClean="0"/>
              <a:t> </a:t>
            </a:r>
            <a:r>
              <a:rPr lang="es-ES" baseline="0" dirty="0" err="1" smtClean="0"/>
              <a:t>discuss</a:t>
            </a:r>
            <a:r>
              <a:rPr lang="es-ES" baseline="0" dirty="0" smtClean="0"/>
              <a:t> </a:t>
            </a:r>
            <a:r>
              <a:rPr lang="es-ES" baseline="0" dirty="0" err="1" smtClean="0"/>
              <a:t>further</a:t>
            </a:r>
            <a:r>
              <a:rPr lang="es-ES" baseline="0" dirty="0" smtClean="0"/>
              <a:t>. </a:t>
            </a:r>
          </a:p>
          <a:p>
            <a:endParaRPr lang="es-ES" baseline="0" dirty="0" smtClean="0"/>
          </a:p>
          <a:p>
            <a:r>
              <a:rPr lang="es-ES" baseline="0" dirty="0" err="1" smtClean="0"/>
              <a:t>Here</a:t>
            </a:r>
            <a:r>
              <a:rPr lang="es-ES" baseline="0" dirty="0" smtClean="0"/>
              <a:t> </a:t>
            </a:r>
            <a:r>
              <a:rPr lang="es-ES" baseline="0" dirty="0" err="1" smtClean="0"/>
              <a:t>there</a:t>
            </a:r>
            <a:r>
              <a:rPr lang="es-ES" baseline="0" dirty="0" smtClean="0"/>
              <a:t> </a:t>
            </a:r>
            <a:r>
              <a:rPr lang="es-ES" baseline="0" dirty="0" err="1" smtClean="0"/>
              <a:t>is</a:t>
            </a:r>
            <a:r>
              <a:rPr lang="es-ES" baseline="0" dirty="0" smtClean="0"/>
              <a:t> a simple </a:t>
            </a:r>
            <a:r>
              <a:rPr lang="es-ES" baseline="0" dirty="0" err="1" smtClean="0"/>
              <a:t>schematisation</a:t>
            </a:r>
            <a:r>
              <a:rPr lang="es-ES" baseline="0" dirty="0" smtClean="0"/>
              <a:t> of </a:t>
            </a:r>
            <a:r>
              <a:rPr lang="es-ES" baseline="0" dirty="0" err="1" smtClean="0"/>
              <a:t>the</a:t>
            </a:r>
            <a:r>
              <a:rPr lang="es-ES" baseline="0" dirty="0" smtClean="0"/>
              <a:t> </a:t>
            </a:r>
            <a:r>
              <a:rPr lang="es-ES" baseline="0" dirty="0" err="1" smtClean="0"/>
              <a:t>probabilistic</a:t>
            </a:r>
            <a:r>
              <a:rPr lang="es-ES" baseline="0" dirty="0" smtClean="0"/>
              <a:t> </a:t>
            </a:r>
            <a:r>
              <a:rPr lang="es-ES" baseline="0" dirty="0" err="1" smtClean="0"/>
              <a:t>risk</a:t>
            </a:r>
            <a:r>
              <a:rPr lang="es-ES" baseline="0" dirty="0" smtClean="0"/>
              <a:t> </a:t>
            </a:r>
            <a:r>
              <a:rPr lang="es-ES" baseline="0" dirty="0" err="1" smtClean="0"/>
              <a:t>modelling</a:t>
            </a:r>
            <a:r>
              <a:rPr lang="es-ES" baseline="0" dirty="0" smtClean="0"/>
              <a:t>: </a:t>
            </a:r>
            <a:r>
              <a:rPr lang="es-ES" baseline="0" dirty="0" err="1" smtClean="0"/>
              <a:t>that</a:t>
            </a:r>
            <a:r>
              <a:rPr lang="es-ES" baseline="0" dirty="0" smtClean="0"/>
              <a:t> </a:t>
            </a:r>
            <a:r>
              <a:rPr lang="es-ES" baseline="0" dirty="0" err="1" smtClean="0"/>
              <a:t>is</a:t>
            </a:r>
            <a:r>
              <a:rPr lang="es-ES" baseline="0" dirty="0" smtClean="0"/>
              <a:t> </a:t>
            </a:r>
            <a:r>
              <a:rPr lang="es-ES" baseline="0" dirty="0" err="1" smtClean="0"/>
              <a:t>basically</a:t>
            </a:r>
            <a:r>
              <a:rPr lang="es-ES" baseline="0" dirty="0" smtClean="0"/>
              <a:t> </a:t>
            </a:r>
            <a:r>
              <a:rPr lang="es-ES" baseline="0" dirty="0" err="1" smtClean="0"/>
              <a:t>the</a:t>
            </a:r>
            <a:r>
              <a:rPr lang="es-ES" baseline="0" dirty="0" smtClean="0"/>
              <a:t> </a:t>
            </a:r>
            <a:r>
              <a:rPr lang="es-ES" baseline="0" dirty="0" err="1" smtClean="0"/>
              <a:t>convolution</a:t>
            </a:r>
            <a:r>
              <a:rPr lang="es-ES" baseline="0" dirty="0" smtClean="0"/>
              <a:t> of a series of </a:t>
            </a:r>
            <a:r>
              <a:rPr lang="es-ES" baseline="0" dirty="0" err="1" smtClean="0"/>
              <a:t>hazard</a:t>
            </a:r>
            <a:r>
              <a:rPr lang="es-ES" baseline="0" dirty="0" smtClean="0"/>
              <a:t> </a:t>
            </a:r>
            <a:r>
              <a:rPr lang="es-ES" baseline="0" dirty="0" err="1" smtClean="0"/>
              <a:t>scenarios</a:t>
            </a:r>
            <a:r>
              <a:rPr lang="es-ES" baseline="0" dirty="0" smtClean="0"/>
              <a:t> (</a:t>
            </a:r>
            <a:r>
              <a:rPr lang="es-ES" baseline="0" dirty="0" err="1" smtClean="0"/>
              <a:t>probabilistically</a:t>
            </a:r>
            <a:r>
              <a:rPr lang="es-ES" baseline="0" dirty="0" smtClean="0"/>
              <a:t> </a:t>
            </a:r>
            <a:r>
              <a:rPr lang="es-ES" baseline="0" dirty="0" err="1" smtClean="0"/>
              <a:t>defined</a:t>
            </a:r>
            <a:r>
              <a:rPr lang="es-ES" baseline="0" dirty="0" smtClean="0"/>
              <a:t>) and </a:t>
            </a:r>
            <a:r>
              <a:rPr lang="es-ES" baseline="0" dirty="0" err="1" smtClean="0"/>
              <a:t>an</a:t>
            </a:r>
            <a:r>
              <a:rPr lang="es-ES" baseline="0" dirty="0" smtClean="0"/>
              <a:t> </a:t>
            </a:r>
            <a:r>
              <a:rPr lang="es-ES" baseline="0" dirty="0" err="1" smtClean="0"/>
              <a:t>exposure</a:t>
            </a:r>
            <a:r>
              <a:rPr lang="es-ES" baseline="0" dirty="0" smtClean="0"/>
              <a:t> </a:t>
            </a:r>
            <a:r>
              <a:rPr lang="es-ES" baseline="0" dirty="0" err="1" smtClean="0"/>
              <a:t>dataset</a:t>
            </a:r>
            <a:r>
              <a:rPr lang="es-ES" baseline="0" dirty="0" smtClean="0"/>
              <a:t>, </a:t>
            </a:r>
            <a:r>
              <a:rPr lang="es-ES" baseline="0" dirty="0" err="1" smtClean="0"/>
              <a:t>through</a:t>
            </a:r>
            <a:r>
              <a:rPr lang="es-ES" baseline="0" dirty="0" smtClean="0"/>
              <a:t> </a:t>
            </a:r>
            <a:r>
              <a:rPr lang="es-ES" baseline="0" dirty="0" err="1" smtClean="0"/>
              <a:t>the</a:t>
            </a:r>
            <a:r>
              <a:rPr lang="es-ES" baseline="0" dirty="0" smtClean="0"/>
              <a:t> </a:t>
            </a:r>
            <a:r>
              <a:rPr lang="es-ES" baseline="0" dirty="0" err="1" smtClean="0"/>
              <a:t>asset’s</a:t>
            </a:r>
            <a:r>
              <a:rPr lang="es-ES" baseline="0" dirty="0" smtClean="0"/>
              <a:t> </a:t>
            </a:r>
            <a:r>
              <a:rPr lang="es-ES" baseline="0" dirty="0" err="1" smtClean="0"/>
              <a:t>vulnerability</a:t>
            </a:r>
            <a:r>
              <a:rPr lang="es-ES" baseline="0" dirty="0" smtClean="0"/>
              <a:t> (</a:t>
            </a:r>
            <a:r>
              <a:rPr lang="es-ES" baseline="0" dirty="0" err="1" smtClean="0"/>
              <a:t>which</a:t>
            </a:r>
            <a:r>
              <a:rPr lang="es-ES" baseline="0" dirty="0" smtClean="0"/>
              <a:t> </a:t>
            </a:r>
            <a:r>
              <a:rPr lang="es-ES" baseline="0" dirty="0" err="1" smtClean="0"/>
              <a:t>is</a:t>
            </a:r>
            <a:r>
              <a:rPr lang="es-ES" baseline="0" dirty="0" smtClean="0"/>
              <a:t> </a:t>
            </a:r>
            <a:r>
              <a:rPr lang="es-ES" baseline="0" dirty="0" err="1" smtClean="0"/>
              <a:t>also</a:t>
            </a:r>
            <a:r>
              <a:rPr lang="es-ES" baseline="0" dirty="0" smtClean="0"/>
              <a:t> </a:t>
            </a:r>
            <a:r>
              <a:rPr lang="es-ES" baseline="0" dirty="0" err="1" smtClean="0"/>
              <a:t>defined</a:t>
            </a:r>
            <a:r>
              <a:rPr lang="es-ES" baseline="0" dirty="0" smtClean="0"/>
              <a:t> </a:t>
            </a:r>
            <a:r>
              <a:rPr lang="es-ES" baseline="0" dirty="0" err="1" smtClean="0"/>
              <a:t>probabilistically</a:t>
            </a:r>
            <a:r>
              <a:rPr lang="es-ES" baseline="0" dirty="0" smtClean="0"/>
              <a:t>). </a:t>
            </a:r>
            <a:r>
              <a:rPr lang="es-ES" baseline="0" dirty="0" err="1" smtClean="0"/>
              <a:t>Usually</a:t>
            </a:r>
            <a:r>
              <a:rPr lang="es-ES" baseline="0" dirty="0" smtClean="0"/>
              <a:t> </a:t>
            </a:r>
            <a:r>
              <a:rPr lang="es-ES" baseline="0" dirty="0" err="1" smtClean="0"/>
              <a:t>the</a:t>
            </a:r>
            <a:r>
              <a:rPr lang="es-ES" baseline="0" dirty="0" smtClean="0"/>
              <a:t> </a:t>
            </a:r>
            <a:r>
              <a:rPr lang="es-ES" baseline="0" dirty="0" err="1" smtClean="0"/>
              <a:t>uncertainty</a:t>
            </a:r>
            <a:r>
              <a:rPr lang="es-ES" baseline="0" dirty="0" smtClean="0"/>
              <a:t> in </a:t>
            </a:r>
            <a:r>
              <a:rPr lang="es-ES" baseline="0" dirty="0" err="1" smtClean="0"/>
              <a:t>the</a:t>
            </a:r>
            <a:r>
              <a:rPr lang="es-ES" baseline="0" dirty="0" smtClean="0"/>
              <a:t> </a:t>
            </a:r>
            <a:r>
              <a:rPr lang="es-ES" baseline="0" dirty="0" err="1" smtClean="0"/>
              <a:t>definition</a:t>
            </a:r>
            <a:r>
              <a:rPr lang="es-ES" baseline="0" dirty="0" smtClean="0"/>
              <a:t> of </a:t>
            </a:r>
            <a:r>
              <a:rPr lang="es-ES" baseline="0" dirty="0" err="1" smtClean="0"/>
              <a:t>the</a:t>
            </a:r>
            <a:r>
              <a:rPr lang="es-ES" baseline="0" dirty="0" smtClean="0"/>
              <a:t> </a:t>
            </a:r>
            <a:r>
              <a:rPr lang="es-ES" baseline="0" dirty="0" err="1" smtClean="0"/>
              <a:t>exposed</a:t>
            </a:r>
            <a:r>
              <a:rPr lang="es-ES" baseline="0" dirty="0" smtClean="0"/>
              <a:t> </a:t>
            </a:r>
            <a:r>
              <a:rPr lang="es-ES" baseline="0" dirty="0" err="1" smtClean="0"/>
              <a:t>elements</a:t>
            </a:r>
            <a:r>
              <a:rPr lang="es-ES" baseline="0" dirty="0" smtClean="0"/>
              <a:t> </a:t>
            </a:r>
            <a:r>
              <a:rPr lang="es-ES" baseline="0" dirty="0" err="1" smtClean="0"/>
              <a:t>is</a:t>
            </a:r>
            <a:r>
              <a:rPr lang="es-ES" baseline="0" dirty="0" smtClean="0"/>
              <a:t> </a:t>
            </a:r>
            <a:r>
              <a:rPr lang="es-ES" baseline="0" dirty="0" err="1" smtClean="0"/>
              <a:t>not</a:t>
            </a:r>
            <a:r>
              <a:rPr lang="es-ES" baseline="0" dirty="0" smtClean="0"/>
              <a:t> </a:t>
            </a:r>
            <a:r>
              <a:rPr lang="es-ES" baseline="0" dirty="0" err="1" smtClean="0"/>
              <a:t>icluded</a:t>
            </a:r>
            <a:r>
              <a:rPr lang="es-ES" baseline="0" dirty="0" smtClean="0"/>
              <a:t>, </a:t>
            </a:r>
            <a:r>
              <a:rPr lang="es-ES" baseline="0" dirty="0" err="1" smtClean="0"/>
              <a:t>but</a:t>
            </a:r>
            <a:r>
              <a:rPr lang="es-ES" baseline="0" dirty="0" smtClean="0"/>
              <a:t> </a:t>
            </a:r>
            <a:r>
              <a:rPr lang="es-ES" baseline="0" dirty="0" err="1" smtClean="0"/>
              <a:t>it</a:t>
            </a:r>
            <a:r>
              <a:rPr lang="es-ES" baseline="0" dirty="0" smtClean="0"/>
              <a:t> </a:t>
            </a:r>
            <a:r>
              <a:rPr lang="es-ES" baseline="0" dirty="0" err="1" smtClean="0"/>
              <a:t>could</a:t>
            </a:r>
            <a:r>
              <a:rPr lang="es-ES" baseline="0" dirty="0" smtClean="0"/>
              <a:t> be </a:t>
            </a:r>
            <a:r>
              <a:rPr lang="es-ES" baseline="0" dirty="0" err="1" smtClean="0"/>
              <a:t>potentially</a:t>
            </a:r>
            <a:r>
              <a:rPr lang="es-ES" baseline="0" dirty="0" smtClean="0"/>
              <a:t> be </a:t>
            </a:r>
            <a:r>
              <a:rPr lang="es-ES" baseline="0" dirty="0" err="1" smtClean="0"/>
              <a:t>introduced</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same</a:t>
            </a:r>
            <a:r>
              <a:rPr lang="es-ES" baseline="0" dirty="0" smtClean="0"/>
              <a:t> </a:t>
            </a:r>
            <a:r>
              <a:rPr lang="es-ES" baseline="0" dirty="0" err="1" smtClean="0"/>
              <a:t>technique</a:t>
            </a:r>
            <a:endParaRPr lang="es-ES" baseline="0" dirty="0" smtClean="0"/>
          </a:p>
          <a:p>
            <a:endParaRPr lang="es-ES" baseline="0" dirty="0" smtClean="0"/>
          </a:p>
          <a:p>
            <a:r>
              <a:rPr lang="es-ES" baseline="0" dirty="0" err="1" smtClean="0"/>
              <a:t>The</a:t>
            </a:r>
            <a:r>
              <a:rPr lang="es-ES" baseline="0" dirty="0" smtClean="0"/>
              <a:t> </a:t>
            </a:r>
            <a:r>
              <a:rPr lang="es-ES" baseline="0" dirty="0" err="1" smtClean="0"/>
              <a:t>damages</a:t>
            </a:r>
            <a:r>
              <a:rPr lang="es-ES" baseline="0" dirty="0" smtClean="0"/>
              <a:t> are </a:t>
            </a:r>
            <a:r>
              <a:rPr lang="es-ES" baseline="0" dirty="0" err="1" smtClean="0"/>
              <a:t>therefore</a:t>
            </a:r>
            <a:r>
              <a:rPr lang="es-ES" baseline="0" dirty="0" smtClean="0"/>
              <a:t> </a:t>
            </a:r>
            <a:r>
              <a:rPr lang="es-ES" baseline="0" dirty="0" err="1" smtClean="0"/>
              <a:t>assessed</a:t>
            </a:r>
            <a:r>
              <a:rPr lang="es-ES" baseline="0" dirty="0" smtClean="0"/>
              <a:t> </a:t>
            </a:r>
            <a:r>
              <a:rPr lang="es-ES" baseline="0" dirty="0" err="1" smtClean="0"/>
              <a:t>with</a:t>
            </a:r>
            <a:r>
              <a:rPr lang="es-ES" baseline="0" dirty="0" smtClean="0"/>
              <a:t> </a:t>
            </a:r>
            <a:r>
              <a:rPr lang="es-ES" baseline="0" dirty="0" err="1" smtClean="0"/>
              <a:t>their</a:t>
            </a:r>
            <a:r>
              <a:rPr lang="es-ES" baseline="0" dirty="0" smtClean="0"/>
              <a:t> </a:t>
            </a:r>
            <a:r>
              <a:rPr lang="es-ES" baseline="0" dirty="0" err="1" smtClean="0"/>
              <a:t>probability</a:t>
            </a:r>
            <a:r>
              <a:rPr lang="es-ES" baseline="0" dirty="0" smtClean="0"/>
              <a:t> of </a:t>
            </a:r>
            <a:r>
              <a:rPr lang="es-ES" baseline="0" dirty="0" err="1" smtClean="0"/>
              <a:t>occurrance</a:t>
            </a:r>
            <a:r>
              <a:rPr lang="es-ES" baseline="0" dirty="0" smtClean="0"/>
              <a:t> and </a:t>
            </a:r>
            <a:r>
              <a:rPr lang="es-ES" baseline="0" dirty="0" err="1" smtClean="0"/>
              <a:t>theri</a:t>
            </a:r>
            <a:r>
              <a:rPr lang="es-ES" baseline="0" dirty="0" smtClean="0"/>
              <a:t> </a:t>
            </a:r>
            <a:r>
              <a:rPr lang="es-ES" baseline="0" dirty="0" err="1" smtClean="0"/>
              <a:t>variance</a:t>
            </a:r>
            <a:r>
              <a:rPr lang="es-ES" baseline="0" dirty="0" smtClean="0"/>
              <a:t>, </a:t>
            </a:r>
            <a:r>
              <a:rPr lang="es-ES" baseline="0" dirty="0" err="1" smtClean="0"/>
              <a:t>from</a:t>
            </a:r>
            <a:r>
              <a:rPr lang="es-ES" baseline="0" dirty="0" smtClean="0"/>
              <a:t> </a:t>
            </a:r>
            <a:r>
              <a:rPr lang="es-ES" baseline="0" dirty="0" err="1" smtClean="0"/>
              <a:t>which</a:t>
            </a:r>
            <a:r>
              <a:rPr lang="es-ES" baseline="0" dirty="0" smtClean="0"/>
              <a:t> </a:t>
            </a:r>
            <a:r>
              <a:rPr lang="es-ES" baseline="0" dirty="0" err="1" smtClean="0"/>
              <a:t>it</a:t>
            </a:r>
            <a:r>
              <a:rPr lang="es-ES" baseline="0" dirty="0" smtClean="0"/>
              <a:t> </a:t>
            </a:r>
            <a:r>
              <a:rPr lang="es-ES" baseline="0" dirty="0" err="1" smtClean="0"/>
              <a:t>is</a:t>
            </a:r>
            <a:r>
              <a:rPr lang="es-ES" baseline="0" dirty="0" smtClean="0"/>
              <a:t> posible </a:t>
            </a:r>
            <a:r>
              <a:rPr lang="es-ES" baseline="0" dirty="0" err="1" smtClean="0"/>
              <a:t>to</a:t>
            </a:r>
            <a:r>
              <a:rPr lang="es-ES" baseline="0" dirty="0" smtClean="0"/>
              <a:t> </a:t>
            </a:r>
            <a:r>
              <a:rPr lang="es-ES" baseline="0" dirty="0" err="1" smtClean="0"/>
              <a:t>calculate</a:t>
            </a:r>
            <a:r>
              <a:rPr lang="es-ES" baseline="0" dirty="0" smtClean="0"/>
              <a:t> </a:t>
            </a:r>
            <a:r>
              <a:rPr lang="es-ES" baseline="0" dirty="0" err="1" smtClean="0"/>
              <a:t>their</a:t>
            </a:r>
            <a:r>
              <a:rPr lang="es-ES" baseline="0" dirty="0" smtClean="0"/>
              <a:t> </a:t>
            </a:r>
            <a:r>
              <a:rPr lang="es-ES" baseline="0" dirty="0" err="1" smtClean="0"/>
              <a:t>exceedance</a:t>
            </a:r>
            <a:r>
              <a:rPr lang="es-ES" baseline="0" dirty="0" smtClean="0"/>
              <a:t> </a:t>
            </a:r>
            <a:r>
              <a:rPr lang="es-ES" baseline="0" dirty="0" err="1" smtClean="0"/>
              <a:t>probability</a:t>
            </a:r>
            <a:r>
              <a:rPr lang="es-ES" baseline="0" dirty="0" smtClean="0"/>
              <a:t> and </a:t>
            </a:r>
            <a:r>
              <a:rPr lang="es-ES" baseline="0" dirty="0" err="1" smtClean="0"/>
              <a:t>the</a:t>
            </a:r>
            <a:r>
              <a:rPr lang="es-ES" baseline="0" dirty="0" smtClean="0"/>
              <a:t> “</a:t>
            </a:r>
            <a:r>
              <a:rPr lang="es-ES" baseline="0" dirty="0" err="1" smtClean="0"/>
              <a:t>loss</a:t>
            </a:r>
            <a:r>
              <a:rPr lang="es-ES" baseline="0" dirty="0" smtClean="0"/>
              <a:t> </a:t>
            </a:r>
            <a:r>
              <a:rPr lang="es-ES" baseline="0" dirty="0" err="1" smtClean="0"/>
              <a:t>exceedance</a:t>
            </a:r>
            <a:r>
              <a:rPr lang="es-ES" baseline="0" dirty="0" smtClean="0"/>
              <a:t> curve” </a:t>
            </a:r>
            <a:endParaRPr lang="es-ES" dirty="0"/>
          </a:p>
        </p:txBody>
      </p:sp>
      <p:sp>
        <p:nvSpPr>
          <p:cNvPr id="4" name="3 Marcador de número de diapositiva"/>
          <p:cNvSpPr>
            <a:spLocks noGrp="1"/>
          </p:cNvSpPr>
          <p:nvPr>
            <p:ph type="sldNum" sz="quarter" idx="10"/>
          </p:nvPr>
        </p:nvSpPr>
        <p:spPr/>
        <p:txBody>
          <a:bodyPr/>
          <a:lstStyle/>
          <a:p>
            <a:fld id="{149F2332-1072-483D-97CB-4B6995B692FB}" type="slidenum">
              <a:rPr lang="es-ES" smtClean="0">
                <a:solidFill>
                  <a:prstClr val="black"/>
                </a:solidFill>
              </a:rPr>
              <a:pPr/>
              <a:t>8</a:t>
            </a:fld>
            <a:endParaRPr lang="es-ES">
              <a:solidFill>
                <a:prstClr val="black"/>
              </a:solidFill>
            </a:endParaRPr>
          </a:p>
        </p:txBody>
      </p:sp>
    </p:spTree>
    <p:extLst>
      <p:ext uri="{BB962C8B-B14F-4D97-AF65-F5344CB8AC3E}">
        <p14:creationId xmlns:p14="http://schemas.microsoft.com/office/powerpoint/2010/main" val="207283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a:t>
            </a:r>
            <a:r>
              <a:rPr lang="en-GB" baseline="0" dirty="0" smtClean="0"/>
              <a:t> terms of free probabilistic modelling tools, there are not many available covering different hazards. Some examples are</a:t>
            </a:r>
            <a:endParaRPr lang="en-GB" dirty="0"/>
          </a:p>
        </p:txBody>
      </p:sp>
      <p:sp>
        <p:nvSpPr>
          <p:cNvPr id="4" name="Slide Number Placeholder 3"/>
          <p:cNvSpPr>
            <a:spLocks noGrp="1"/>
          </p:cNvSpPr>
          <p:nvPr>
            <p:ph type="sldNum" sz="quarter" idx="10"/>
          </p:nvPr>
        </p:nvSpPr>
        <p:spPr/>
        <p:txBody>
          <a:bodyPr/>
          <a:lstStyle/>
          <a:p>
            <a:pPr>
              <a:defRPr/>
            </a:pPr>
            <a:fld id="{BC569444-B384-43E1-82B9-DF0CC9AF1580}" type="slidenum">
              <a:rPr lang="en-US" smtClean="0"/>
              <a:pPr>
                <a:defRPr/>
              </a:pPr>
              <a:t>9</a:t>
            </a:fld>
            <a:endParaRPr lang="en-US"/>
          </a:p>
        </p:txBody>
      </p:sp>
    </p:spTree>
    <p:extLst>
      <p:ext uri="{BB962C8B-B14F-4D97-AF65-F5344CB8AC3E}">
        <p14:creationId xmlns:p14="http://schemas.microsoft.com/office/powerpoint/2010/main" val="570698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443F5D-0CDA-4976-A322-665E61E278AC}" type="datetimeFigureOut">
              <a:rPr lang="en-US"/>
              <a:pPr>
                <a:defRPr/>
              </a:pPr>
              <a:t>6/10/2013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E90FEB-7FE1-4A1D-9685-1118F4B549A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5CFE176-6175-4A37-9934-FF44CD8C33FD}" type="datetimeFigureOut">
              <a:rPr lang="en-US"/>
              <a:pPr>
                <a:defRPr/>
              </a:pPr>
              <a:t>6/10/2013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9CA802-2245-4840-A385-7A25135B3FF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0840EE-961D-4C3A-97A3-A3058CC7BB46}" type="datetimeFigureOut">
              <a:rPr lang="en-US"/>
              <a:pPr>
                <a:defRPr/>
              </a:pPr>
              <a:t>6/10/2013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219C06-C9DC-4E66-89DB-F788313CDD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B1468B-75D8-4EC7-B4A5-C5E4487238F2}" type="datetimeFigureOut">
              <a:rPr lang="en-US"/>
              <a:pPr>
                <a:defRPr/>
              </a:pPr>
              <a:t>6/10/2013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C75A24-31E1-47CC-BE5D-7AFEE037A14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53064E-6AF5-47A0-9969-5147B0302879}" type="datetimeFigureOut">
              <a:rPr lang="en-US"/>
              <a:pPr>
                <a:defRPr/>
              </a:pPr>
              <a:t>6/10/2013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85FF5C-C283-4D7A-976D-A0A0E256ED2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B631DFE-EC42-4DF3-A12E-CD4AE015A91D}" type="datetimeFigureOut">
              <a:rPr lang="en-US"/>
              <a:pPr>
                <a:defRPr/>
              </a:pPr>
              <a:t>6/10/2013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A165AD-4B88-4308-94C9-6CDDB3B0F8D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E75BD1-F2C2-4715-8443-AD9AFCB21D06}" type="datetimeFigureOut">
              <a:rPr lang="en-US"/>
              <a:pPr>
                <a:defRPr/>
              </a:pPr>
              <a:t>6/10/2013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CECB30-0E98-400A-A8AF-1A1FC7F184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6632343-18ED-44E1-AB46-C5893E60A2C9}" type="datetimeFigureOut">
              <a:rPr lang="en-US"/>
              <a:pPr>
                <a:defRPr/>
              </a:pPr>
              <a:t>6/10/2013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36A8F4-3BC9-4E62-91C5-9809B7D356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6871FE-5409-41A2-A057-7FC3E70CC917}" type="datetimeFigureOut">
              <a:rPr lang="en-US"/>
              <a:pPr>
                <a:defRPr/>
              </a:pPr>
              <a:t>6/10/2013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052B77-034C-4F28-98F6-797978C7EC7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EEC000-A2B3-4EF6-B1FE-30390D4D5C38}" type="datetimeFigureOut">
              <a:rPr lang="en-US"/>
              <a:pPr>
                <a:defRPr/>
              </a:pPr>
              <a:t>6/10/2013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42134D-5117-4A77-807B-189A09F0F98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3CABBA-6B02-4594-BC23-CDF9372AA282}" type="datetimeFigureOut">
              <a:rPr lang="en-US"/>
              <a:pPr>
                <a:defRPr/>
              </a:pPr>
              <a:t>6/10/2013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D99764-7A7E-42B2-ABD2-2BA9FDE65AB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AA86AB4-03EE-46FD-B889-75177321C99F}" type="datetimeFigureOut">
              <a:rPr lang="en-US"/>
              <a:pPr>
                <a:defRPr/>
              </a:pPr>
              <a:t>6/10/2013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362995F-3FAC-4FB1-867C-95D1C677B2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0.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4.png"/><Relationship Id="rId11" Type="http://schemas.openxmlformats.org/officeDocument/2006/relationships/image" Target="../media/image1.png"/><Relationship Id="rId5" Type="http://schemas.openxmlformats.org/officeDocument/2006/relationships/image" Target="../media/image36.png"/><Relationship Id="rId10" Type="http://schemas.openxmlformats.org/officeDocument/2006/relationships/oleObject" Target="../embeddings/oleObject20.bin"/><Relationship Id="rId4" Type="http://schemas.openxmlformats.org/officeDocument/2006/relationships/image" Target="../media/image35.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1.bin"/><Relationship Id="rId11" Type="http://schemas.openxmlformats.org/officeDocument/2006/relationships/image" Target="../media/image40.jpeg"/><Relationship Id="rId5" Type="http://schemas.openxmlformats.org/officeDocument/2006/relationships/image" Target="../media/image3.png"/><Relationship Id="rId10" Type="http://schemas.openxmlformats.org/officeDocument/2006/relationships/image" Target="../media/image39.gif"/><Relationship Id="rId4" Type="http://schemas.openxmlformats.org/officeDocument/2006/relationships/image" Target="../media/image2.pn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29.bin"/><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oleObject" Target="../embeddings/oleObject24.bin"/><Relationship Id="rId17" Type="http://schemas.openxmlformats.org/officeDocument/2006/relationships/oleObject" Target="../embeddings/oleObject28.bin"/><Relationship Id="rId2" Type="http://schemas.openxmlformats.org/officeDocument/2006/relationships/slideLayout" Target="../slideLayouts/slideLayout2.xml"/><Relationship Id="rId16" Type="http://schemas.openxmlformats.org/officeDocument/2006/relationships/oleObject" Target="../embeddings/oleObject27.bin"/><Relationship Id="rId20" Type="http://schemas.openxmlformats.org/officeDocument/2006/relationships/image" Target="../media/image31.png"/><Relationship Id="rId1" Type="http://schemas.openxmlformats.org/officeDocument/2006/relationships/vmlDrawing" Target="../drawings/vmlDrawing13.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22.bin"/><Relationship Id="rId15" Type="http://schemas.openxmlformats.org/officeDocument/2006/relationships/oleObject" Target="../embeddings/oleObject26.bin"/><Relationship Id="rId10" Type="http://schemas.openxmlformats.org/officeDocument/2006/relationships/oleObject" Target="../embeddings/oleObject23.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37.bin"/><Relationship Id="rId3" Type="http://schemas.openxmlformats.org/officeDocument/2006/relationships/notesSlide" Target="../notesSlides/notesSlide13.xml"/><Relationship Id="rId7" Type="http://schemas.openxmlformats.org/officeDocument/2006/relationships/image" Target="../media/image27.png"/><Relationship Id="rId12" Type="http://schemas.openxmlformats.org/officeDocument/2006/relationships/oleObject" Target="../embeddings/oleObject32.bin"/><Relationship Id="rId17" Type="http://schemas.openxmlformats.org/officeDocument/2006/relationships/oleObject" Target="../embeddings/oleObject36.bin"/><Relationship Id="rId2" Type="http://schemas.openxmlformats.org/officeDocument/2006/relationships/slideLayout" Target="../slideLayouts/slideLayout2.xml"/><Relationship Id="rId16" Type="http://schemas.openxmlformats.org/officeDocument/2006/relationships/oleObject" Target="../embeddings/oleObject35.bin"/><Relationship Id="rId20" Type="http://schemas.openxmlformats.org/officeDocument/2006/relationships/image" Target="../media/image31.png"/><Relationship Id="rId1" Type="http://schemas.openxmlformats.org/officeDocument/2006/relationships/vmlDrawing" Target="../drawings/vmlDrawing14.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30.bin"/><Relationship Id="rId15" Type="http://schemas.openxmlformats.org/officeDocument/2006/relationships/oleObject" Target="../embeddings/oleObject34.bin"/><Relationship Id="rId10" Type="http://schemas.openxmlformats.org/officeDocument/2006/relationships/oleObject" Target="../embeddings/oleObject31.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33.bin"/></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notesSlide" Target="../notesSlides/notesSlide14.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8.bin"/><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9.bin"/><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png"/><Relationship Id="rId5" Type="http://schemas.openxmlformats.org/officeDocument/2006/relationships/oleObject" Target="../embeddings/oleObject40.bin"/><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6.xml"/><Relationship Id="rId7"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png"/><Relationship Id="rId5" Type="http://schemas.openxmlformats.org/officeDocument/2006/relationships/oleObject" Target="../embeddings/oleObject42.bin"/><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50.bin"/><Relationship Id="rId3" Type="http://schemas.openxmlformats.org/officeDocument/2006/relationships/notesSlide" Target="../notesSlides/notesSlide18.xml"/><Relationship Id="rId7" Type="http://schemas.openxmlformats.org/officeDocument/2006/relationships/image" Target="../media/image27.png"/><Relationship Id="rId12" Type="http://schemas.openxmlformats.org/officeDocument/2006/relationships/oleObject" Target="../embeddings/oleObject45.bin"/><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oleObject" Target="../embeddings/oleObject48.bin"/><Relationship Id="rId20" Type="http://schemas.openxmlformats.org/officeDocument/2006/relationships/image" Target="../media/image31.png"/><Relationship Id="rId1" Type="http://schemas.openxmlformats.org/officeDocument/2006/relationships/vmlDrawing" Target="../drawings/vmlDrawing20.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43.bin"/><Relationship Id="rId15" Type="http://schemas.openxmlformats.org/officeDocument/2006/relationships/oleObject" Target="../embeddings/oleObject47.bin"/><Relationship Id="rId10" Type="http://schemas.openxmlformats.org/officeDocument/2006/relationships/oleObject" Target="../embeddings/oleObject44.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46.bin"/></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58.bin"/><Relationship Id="rId3" Type="http://schemas.openxmlformats.org/officeDocument/2006/relationships/notesSlide" Target="../notesSlides/notesSlide19.xml"/><Relationship Id="rId7" Type="http://schemas.openxmlformats.org/officeDocument/2006/relationships/image" Target="../media/image27.png"/><Relationship Id="rId12" Type="http://schemas.openxmlformats.org/officeDocument/2006/relationships/oleObject" Target="../embeddings/oleObject53.bin"/><Relationship Id="rId17" Type="http://schemas.openxmlformats.org/officeDocument/2006/relationships/oleObject" Target="../embeddings/oleObject57.bin"/><Relationship Id="rId2" Type="http://schemas.openxmlformats.org/officeDocument/2006/relationships/slideLayout" Target="../slideLayouts/slideLayout2.xml"/><Relationship Id="rId16" Type="http://schemas.openxmlformats.org/officeDocument/2006/relationships/oleObject" Target="../embeddings/oleObject56.bin"/><Relationship Id="rId20" Type="http://schemas.openxmlformats.org/officeDocument/2006/relationships/image" Target="../media/image31.png"/><Relationship Id="rId1" Type="http://schemas.openxmlformats.org/officeDocument/2006/relationships/vmlDrawing" Target="../drawings/vmlDrawing21.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51.bin"/><Relationship Id="rId15" Type="http://schemas.openxmlformats.org/officeDocument/2006/relationships/oleObject" Target="../embeddings/oleObject55.bin"/><Relationship Id="rId10" Type="http://schemas.openxmlformats.org/officeDocument/2006/relationships/oleObject" Target="../embeddings/oleObject52.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5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59.bin"/><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1.xml"/><Relationship Id="rId7" Type="http://schemas.openxmlformats.org/officeDocument/2006/relationships/image" Target="../media/image1.png"/><Relationship Id="rId12"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60.bin"/><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2.xml"/><Relationship Id="rId7" Type="http://schemas.openxmlformats.org/officeDocument/2006/relationships/oleObject" Target="../embeddings/oleObject61.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3.xml"/><Relationship Id="rId7" Type="http://schemas.openxmlformats.org/officeDocument/2006/relationships/oleObject" Target="../embeddings/oleObject62.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70.bin"/><Relationship Id="rId3" Type="http://schemas.openxmlformats.org/officeDocument/2006/relationships/notesSlide" Target="../notesSlides/notesSlide24.xml"/><Relationship Id="rId7" Type="http://schemas.openxmlformats.org/officeDocument/2006/relationships/image" Target="../media/image27.png"/><Relationship Id="rId12" Type="http://schemas.openxmlformats.org/officeDocument/2006/relationships/oleObject" Target="../embeddings/oleObject65.bin"/><Relationship Id="rId17" Type="http://schemas.openxmlformats.org/officeDocument/2006/relationships/oleObject" Target="../embeddings/oleObject69.bin"/><Relationship Id="rId2" Type="http://schemas.openxmlformats.org/officeDocument/2006/relationships/slideLayout" Target="../slideLayouts/slideLayout2.xml"/><Relationship Id="rId16" Type="http://schemas.openxmlformats.org/officeDocument/2006/relationships/oleObject" Target="../embeddings/oleObject68.bin"/><Relationship Id="rId20" Type="http://schemas.openxmlformats.org/officeDocument/2006/relationships/image" Target="../media/image31.png"/><Relationship Id="rId1" Type="http://schemas.openxmlformats.org/officeDocument/2006/relationships/vmlDrawing" Target="../drawings/vmlDrawing26.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63.bin"/><Relationship Id="rId15" Type="http://schemas.openxmlformats.org/officeDocument/2006/relationships/oleObject" Target="../embeddings/oleObject67.bin"/><Relationship Id="rId10" Type="http://schemas.openxmlformats.org/officeDocument/2006/relationships/oleObject" Target="../embeddings/oleObject64.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66.bin"/></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78.bin"/><Relationship Id="rId3" Type="http://schemas.openxmlformats.org/officeDocument/2006/relationships/notesSlide" Target="../notesSlides/notesSlide25.xml"/><Relationship Id="rId7" Type="http://schemas.openxmlformats.org/officeDocument/2006/relationships/image" Target="../media/image27.png"/><Relationship Id="rId12" Type="http://schemas.openxmlformats.org/officeDocument/2006/relationships/oleObject" Target="../embeddings/oleObject73.bin"/><Relationship Id="rId17" Type="http://schemas.openxmlformats.org/officeDocument/2006/relationships/oleObject" Target="../embeddings/oleObject77.bin"/><Relationship Id="rId2" Type="http://schemas.openxmlformats.org/officeDocument/2006/relationships/slideLayout" Target="../slideLayouts/slideLayout2.xml"/><Relationship Id="rId16" Type="http://schemas.openxmlformats.org/officeDocument/2006/relationships/oleObject" Target="../embeddings/oleObject76.bin"/><Relationship Id="rId20" Type="http://schemas.openxmlformats.org/officeDocument/2006/relationships/image" Target="../media/image31.png"/><Relationship Id="rId1" Type="http://schemas.openxmlformats.org/officeDocument/2006/relationships/vmlDrawing" Target="../drawings/vmlDrawing27.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71.bin"/><Relationship Id="rId15" Type="http://schemas.openxmlformats.org/officeDocument/2006/relationships/oleObject" Target="../embeddings/oleObject75.bin"/><Relationship Id="rId10" Type="http://schemas.openxmlformats.org/officeDocument/2006/relationships/oleObject" Target="../embeddings/oleObject72.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74.bin"/></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6.xml"/><Relationship Id="rId7" Type="http://schemas.openxmlformats.org/officeDocument/2006/relationships/oleObject" Target="../embeddings/oleObject79.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7.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80.bin"/><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88.bin"/><Relationship Id="rId3" Type="http://schemas.openxmlformats.org/officeDocument/2006/relationships/notesSlide" Target="../notesSlides/notesSlide28.xml"/><Relationship Id="rId7" Type="http://schemas.openxmlformats.org/officeDocument/2006/relationships/image" Target="../media/image27.png"/><Relationship Id="rId12" Type="http://schemas.openxmlformats.org/officeDocument/2006/relationships/oleObject" Target="../embeddings/oleObject83.bin"/><Relationship Id="rId17" Type="http://schemas.openxmlformats.org/officeDocument/2006/relationships/oleObject" Target="../embeddings/oleObject87.bin"/><Relationship Id="rId2" Type="http://schemas.openxmlformats.org/officeDocument/2006/relationships/slideLayout" Target="../slideLayouts/slideLayout2.xml"/><Relationship Id="rId16" Type="http://schemas.openxmlformats.org/officeDocument/2006/relationships/oleObject" Target="../embeddings/oleObject86.bin"/><Relationship Id="rId20" Type="http://schemas.openxmlformats.org/officeDocument/2006/relationships/image" Target="../media/image31.png"/><Relationship Id="rId1" Type="http://schemas.openxmlformats.org/officeDocument/2006/relationships/vmlDrawing" Target="../drawings/vmlDrawing30.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81.bin"/><Relationship Id="rId15" Type="http://schemas.openxmlformats.org/officeDocument/2006/relationships/oleObject" Target="../embeddings/oleObject85.bin"/><Relationship Id="rId10" Type="http://schemas.openxmlformats.org/officeDocument/2006/relationships/oleObject" Target="../embeddings/oleObject82.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84.bin"/></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96.bin"/><Relationship Id="rId3" Type="http://schemas.openxmlformats.org/officeDocument/2006/relationships/notesSlide" Target="../notesSlides/notesSlide29.xml"/><Relationship Id="rId7" Type="http://schemas.openxmlformats.org/officeDocument/2006/relationships/image" Target="../media/image27.png"/><Relationship Id="rId12" Type="http://schemas.openxmlformats.org/officeDocument/2006/relationships/oleObject" Target="../embeddings/oleObject91.bin"/><Relationship Id="rId17" Type="http://schemas.openxmlformats.org/officeDocument/2006/relationships/oleObject" Target="../embeddings/oleObject95.bin"/><Relationship Id="rId2" Type="http://schemas.openxmlformats.org/officeDocument/2006/relationships/slideLayout" Target="../slideLayouts/slideLayout2.xml"/><Relationship Id="rId16" Type="http://schemas.openxmlformats.org/officeDocument/2006/relationships/oleObject" Target="../embeddings/oleObject94.bin"/><Relationship Id="rId20" Type="http://schemas.openxmlformats.org/officeDocument/2006/relationships/image" Target="../media/image31.png"/><Relationship Id="rId1" Type="http://schemas.openxmlformats.org/officeDocument/2006/relationships/vmlDrawing" Target="../drawings/vmlDrawing31.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89.bin"/><Relationship Id="rId15" Type="http://schemas.openxmlformats.org/officeDocument/2006/relationships/oleObject" Target="../embeddings/oleObject93.bin"/><Relationship Id="rId10" Type="http://schemas.openxmlformats.org/officeDocument/2006/relationships/oleObject" Target="../embeddings/oleObject90.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92.bin"/></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0.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png"/><Relationship Id="rId5" Type="http://schemas.openxmlformats.org/officeDocument/2006/relationships/oleObject" Target="../embeddings/oleObject97.bin"/><Relationship Id="rId4" Type="http://schemas.openxmlformats.org/officeDocument/2006/relationships/image" Target="../media/image3.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1.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png"/><Relationship Id="rId5" Type="http://schemas.openxmlformats.org/officeDocument/2006/relationships/oleObject" Target="../embeddings/oleObject98.bin"/><Relationship Id="rId4" Type="http://schemas.openxmlformats.org/officeDocument/2006/relationships/image" Target="../media/image3.png"/><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png"/><Relationship Id="rId11" Type="http://schemas.openxmlformats.org/officeDocument/2006/relationships/image" Target="../media/image58.png"/><Relationship Id="rId5" Type="http://schemas.openxmlformats.org/officeDocument/2006/relationships/oleObject" Target="../embeddings/oleObject99.bin"/><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00.bin"/><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4.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oleObject" Target="../embeddings/oleObject101.bin"/><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5.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102.bin"/><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6.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103.bin"/><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notesSlide" Target="../notesSlides/notesSlide37.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oleObject" Target="../embeddings/oleObject104.bin"/><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4.e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7.jpeg"/><Relationship Id="rId3" Type="http://schemas.openxmlformats.org/officeDocument/2006/relationships/notesSlide" Target="../notesSlides/notesSlide4.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oleObject" Target="../embeddings/oleObject6.bin"/><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8.emf"/></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112.bin"/><Relationship Id="rId3" Type="http://schemas.openxmlformats.org/officeDocument/2006/relationships/notesSlide" Target="../notesSlides/notesSlide38.xml"/><Relationship Id="rId7" Type="http://schemas.openxmlformats.org/officeDocument/2006/relationships/image" Target="../media/image27.png"/><Relationship Id="rId12" Type="http://schemas.openxmlformats.org/officeDocument/2006/relationships/oleObject" Target="../embeddings/oleObject107.bin"/><Relationship Id="rId17" Type="http://schemas.openxmlformats.org/officeDocument/2006/relationships/oleObject" Target="../embeddings/oleObject111.bin"/><Relationship Id="rId2" Type="http://schemas.openxmlformats.org/officeDocument/2006/relationships/slideLayout" Target="../slideLayouts/slideLayout2.xml"/><Relationship Id="rId16" Type="http://schemas.openxmlformats.org/officeDocument/2006/relationships/oleObject" Target="../embeddings/oleObject110.bin"/><Relationship Id="rId20" Type="http://schemas.openxmlformats.org/officeDocument/2006/relationships/image" Target="../media/image31.png"/><Relationship Id="rId1" Type="http://schemas.openxmlformats.org/officeDocument/2006/relationships/vmlDrawing" Target="../drawings/vmlDrawing40.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105.bin"/><Relationship Id="rId15" Type="http://schemas.openxmlformats.org/officeDocument/2006/relationships/oleObject" Target="../embeddings/oleObject109.bin"/><Relationship Id="rId10" Type="http://schemas.openxmlformats.org/officeDocument/2006/relationships/oleObject" Target="../embeddings/oleObject106.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108.bin"/></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oleObject" Target="../embeddings/oleObject113.bin"/><Relationship Id="rId5" Type="http://schemas.openxmlformats.org/officeDocument/2006/relationships/image" Target="../media/image3.pn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114.bin"/><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oleObject" Target="../embeddings/oleObject115.bin"/><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16.bin"/><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117.bin"/><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7.emf"/><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46.vml"/><Relationship Id="rId6" Type="http://schemas.openxmlformats.org/officeDocument/2006/relationships/oleObject" Target="../embeddings/oleObject118.bin"/><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20.bin"/><Relationship Id="rId3" Type="http://schemas.openxmlformats.org/officeDocument/2006/relationships/notesSlide" Target="../notesSlides/notesSlide44.xml"/><Relationship Id="rId7" Type="http://schemas.openxmlformats.org/officeDocument/2006/relationships/image" Target="../media/image1.png"/><Relationship Id="rId12"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119.bin"/><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oleObject" Target="../embeddings/oleObject121.bin"/><Relationship Id="rId4" Type="http://schemas.openxmlformats.org/officeDocument/2006/relationships/image" Target="../media/image2.png"/><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5.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oleObject" Target="../embeddings/oleObject122.bin"/><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6.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oleObject" Target="../embeddings/oleObject123.bin"/><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WMF"/><Relationship Id="rId18" Type="http://schemas.openxmlformats.org/officeDocument/2006/relationships/image" Target="../media/image19.jpeg"/><Relationship Id="rId3" Type="http://schemas.openxmlformats.org/officeDocument/2006/relationships/notesSlide" Target="../notesSlides/notesSlide5.xml"/><Relationship Id="rId21" Type="http://schemas.openxmlformats.org/officeDocument/2006/relationships/image" Target="../media/image22.emf"/><Relationship Id="rId7" Type="http://schemas.openxmlformats.org/officeDocument/2006/relationships/image" Target="../media/image1.png"/><Relationship Id="rId12" Type="http://schemas.openxmlformats.org/officeDocument/2006/relationships/image" Target="../media/image13.png"/><Relationship Id="rId17" Type="http://schemas.openxmlformats.org/officeDocument/2006/relationships/image" Target="../media/image18.tif"/><Relationship Id="rId2" Type="http://schemas.openxmlformats.org/officeDocument/2006/relationships/slideLayout" Target="../slideLayouts/slideLayout2.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0.png"/><Relationship Id="rId14" Type="http://schemas.openxmlformats.org/officeDocument/2006/relationships/image" Target="../media/image15.jpeg"/><Relationship Id="rId22" Type="http://schemas.openxmlformats.org/officeDocument/2006/relationships/image" Target="../media/image23.jpe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7.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oleObject" Target="../embeddings/oleObject124.bin"/><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48.xml"/><Relationship Id="rId7" Type="http://schemas.openxmlformats.org/officeDocument/2006/relationships/oleObject" Target="../embeddings/oleObject125.bin"/><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49.xml"/><Relationship Id="rId7" Type="http://schemas.openxmlformats.org/officeDocument/2006/relationships/oleObject" Target="../embeddings/oleObject126.bin"/><Relationship Id="rId2" Type="http://schemas.openxmlformats.org/officeDocument/2006/relationships/slideLayout" Target="../slideLayouts/slideLayout7.xml"/><Relationship Id="rId1" Type="http://schemas.openxmlformats.org/officeDocument/2006/relationships/vmlDrawing" Target="../drawings/vmlDrawing52.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2.pn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50.xml"/><Relationship Id="rId7"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51.xml"/><Relationship Id="rId7" Type="http://schemas.openxmlformats.org/officeDocument/2006/relationships/oleObject" Target="../embeddings/oleObject128.bin"/><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52.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5.vml"/><Relationship Id="rId6" Type="http://schemas.openxmlformats.org/officeDocument/2006/relationships/oleObject" Target="../embeddings/oleObject129.bin"/><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56.vml"/><Relationship Id="rId6" Type="http://schemas.openxmlformats.org/officeDocument/2006/relationships/oleObject" Target="../embeddings/oleObject130.bin"/><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7.emf"/><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57.vml"/><Relationship Id="rId6" Type="http://schemas.openxmlformats.org/officeDocument/2006/relationships/oleObject" Target="../embeddings/oleObject131.bin"/><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png"/><Relationship Id="rId5" Type="http://schemas.openxmlformats.org/officeDocument/2006/relationships/oleObject" Target="../embeddings/oleObject8.bin"/><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png"/><Relationship Id="rId5" Type="http://schemas.openxmlformats.org/officeDocument/2006/relationships/oleObject" Target="../embeddings/oleObject9.bin"/><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18" Type="http://schemas.openxmlformats.org/officeDocument/2006/relationships/oleObject" Target="../embeddings/oleObject17.bin"/><Relationship Id="rId3" Type="http://schemas.openxmlformats.org/officeDocument/2006/relationships/notesSlide" Target="../notesSlides/notesSlide8.xml"/><Relationship Id="rId7" Type="http://schemas.openxmlformats.org/officeDocument/2006/relationships/image" Target="../media/image27.png"/><Relationship Id="rId12" Type="http://schemas.openxmlformats.org/officeDocument/2006/relationships/oleObject" Target="../embeddings/oleObject12.bin"/><Relationship Id="rId17" Type="http://schemas.openxmlformats.org/officeDocument/2006/relationships/oleObject" Target="../embeddings/oleObject16.bin"/><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image" Target="../media/image31.png"/><Relationship Id="rId1" Type="http://schemas.openxmlformats.org/officeDocument/2006/relationships/vmlDrawing" Target="../drawings/vmlDrawing8.vml"/><Relationship Id="rId6" Type="http://schemas.openxmlformats.org/officeDocument/2006/relationships/image" Target="../media/image1.png"/><Relationship Id="rId11" Type="http://schemas.openxmlformats.org/officeDocument/2006/relationships/image" Target="../media/image25.png"/><Relationship Id="rId5" Type="http://schemas.openxmlformats.org/officeDocument/2006/relationships/oleObject" Target="../embeddings/oleObject10.bin"/><Relationship Id="rId15" Type="http://schemas.openxmlformats.org/officeDocument/2006/relationships/oleObject" Target="../embeddings/oleObject14.bin"/><Relationship Id="rId10" Type="http://schemas.openxmlformats.org/officeDocument/2006/relationships/oleObject" Target="../embeddings/oleObject11.bin"/><Relationship Id="rId19"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jpeg"/><Relationship Id="rId1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14358" name="Picture 4"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4359" name="Picture 5"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4356" name="Object 20"/>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931" name="Image" r:id="rId6" imgW="4038095" imgH="1473016" progId="Photoshop.Image.10">
                  <p:embed/>
                </p:oleObj>
              </mc:Choice>
              <mc:Fallback>
                <p:oleObj name="Image" r:id="rId6" imgW="4038095" imgH="1473016" progId="Photoshop.Image.10">
                  <p:embed/>
                  <p:pic>
                    <p:nvPicPr>
                      <p:cNvPr id="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
          <p:cNvSpPr txBox="1">
            <a:spLocks noChangeArrowheads="1"/>
          </p:cNvSpPr>
          <p:nvPr/>
        </p:nvSpPr>
        <p:spPr bwMode="auto">
          <a:xfrm>
            <a:off x="457200" y="2667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z="4000" b="1" dirty="0" smtClean="0">
                <a:solidFill>
                  <a:srgbClr val="0097E0"/>
                </a:solidFill>
                <a:latin typeface="Source Sans Pro Black" panose="020B0803030403020204" pitchFamily="34" charset="0"/>
              </a:rPr>
              <a:t>Probabilistic Risk Assessment: overview, uses and data-related issues</a:t>
            </a:r>
            <a:endParaRPr lang="en-US" sz="4000" dirty="0">
              <a:solidFill>
                <a:srgbClr val="0097E0"/>
              </a:solidFill>
              <a:latin typeface="Source Sans Pro" panose="020B0503030403020204" pitchFamily="34" charset="0"/>
            </a:endParaRPr>
          </a:p>
        </p:txBody>
      </p:sp>
      <p:sp>
        <p:nvSpPr>
          <p:cNvPr id="2" name="TextBox 1"/>
          <p:cNvSpPr txBox="1"/>
          <p:nvPr/>
        </p:nvSpPr>
        <p:spPr>
          <a:xfrm>
            <a:off x="609600" y="5629870"/>
            <a:ext cx="4886274" cy="923330"/>
          </a:xfrm>
          <a:prstGeom prst="rect">
            <a:avLst/>
          </a:prstGeom>
          <a:noFill/>
        </p:spPr>
        <p:txBody>
          <a:bodyPr wrap="none" rtlCol="0">
            <a:spAutoFit/>
          </a:bodyPr>
          <a:lstStyle/>
          <a:p>
            <a:r>
              <a:rPr lang="en-GB" b="1" dirty="0" err="1" smtClean="0">
                <a:latin typeface="Segoe UI Light" pitchFamily="34" charset="0"/>
              </a:rPr>
              <a:t>Dr.</a:t>
            </a:r>
            <a:r>
              <a:rPr lang="en-GB" b="1" dirty="0" smtClean="0">
                <a:latin typeface="Segoe UI Light" pitchFamily="34" charset="0"/>
              </a:rPr>
              <a:t> Manuela Di Mauro</a:t>
            </a:r>
          </a:p>
          <a:p>
            <a:r>
              <a:rPr lang="en-GB" b="1" dirty="0" smtClean="0">
                <a:latin typeface="Segoe UI Light" pitchFamily="34" charset="0"/>
              </a:rPr>
              <a:t>Programme Officer – Risk Knowledge Section</a:t>
            </a:r>
          </a:p>
          <a:p>
            <a:r>
              <a:rPr lang="en-GB" b="1" dirty="0" smtClean="0">
                <a:latin typeface="Segoe UI Light" pitchFamily="34" charset="0"/>
              </a:rPr>
              <a:t>United Nations Office for Disaster Risk Reduction</a:t>
            </a:r>
            <a:endParaRPr lang="en-GB" b="1" dirty="0">
              <a:latin typeface="Segoe UI Ligh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skScap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291650"/>
            <a:ext cx="4724400" cy="3005963"/>
          </a:xfrm>
          <a:prstGeom prst="rect">
            <a:avLst/>
          </a:prstGeom>
          <a:noFill/>
          <a:ln w="9525">
            <a:noFill/>
            <a:miter lim="800000"/>
            <a:headEnd/>
            <a:tailEnd/>
          </a:ln>
        </p:spPr>
      </p:pic>
      <p:sp>
        <p:nvSpPr>
          <p:cNvPr id="6" name="8 Rectángulo"/>
          <p:cNvSpPr/>
          <p:nvPr/>
        </p:nvSpPr>
        <p:spPr>
          <a:xfrm>
            <a:off x="5040313" y="2065748"/>
            <a:ext cx="3779837" cy="4388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r>
              <a:rPr lang="en-US" sz="4400" b="1" dirty="0" smtClean="0">
                <a:solidFill>
                  <a:srgbClr val="0097E0"/>
                </a:solidFill>
                <a:latin typeface="Source Sans Pro" panose="020B0503030403020204" pitchFamily="34" charset="0"/>
                <a:cs typeface="+mn-cs"/>
              </a:rPr>
              <a:t>RISKSCAPE</a:t>
            </a:r>
            <a:endParaRPr lang="en-US" sz="4400" b="1" dirty="0">
              <a:solidFill>
                <a:srgbClr val="0097E0"/>
              </a:solidFill>
              <a:latin typeface="Source Sans Pro" panose="020B0503030403020204" pitchFamily="34" charset="0"/>
              <a:cs typeface="+mn-cs"/>
            </a:endParaRPr>
          </a:p>
          <a:p>
            <a:pPr eaLnBrk="0" hangingPunct="0">
              <a:spcBef>
                <a:spcPct val="20000"/>
              </a:spcBef>
            </a:pPr>
            <a:endParaRPr lang="en-US" sz="1600" dirty="0">
              <a:solidFill>
                <a:srgbClr val="0097E0"/>
              </a:solidFill>
              <a:latin typeface="Source Sans Pro" panose="020B0503030403020204" pitchFamily="34" charset="0"/>
              <a:cs typeface="+mn-cs"/>
            </a:endParaRPr>
          </a:p>
          <a:p>
            <a:pPr eaLnBrk="1" hangingPunct="1"/>
            <a:r>
              <a:rPr lang="en-GB" sz="1600" dirty="0" smtClean="0">
                <a:solidFill>
                  <a:srgbClr val="0097E0"/>
                </a:solidFill>
                <a:latin typeface="Source Sans Pro" panose="020B0503030403020204" pitchFamily="34" charset="0"/>
                <a:cs typeface="+mn-cs"/>
              </a:rPr>
              <a:t>MULTI-HAZARD IMPACT AND RISK ASSESSMENT TOOL </a:t>
            </a:r>
          </a:p>
          <a:p>
            <a:pPr eaLnBrk="1" hangingPunct="1"/>
            <a:r>
              <a:rPr lang="en-US" sz="1600" dirty="0">
                <a:solidFill>
                  <a:srgbClr val="0097E0"/>
                </a:solidFill>
                <a:latin typeface="Source Sans Pro" panose="020B0503030403020204" pitchFamily="34" charset="0"/>
                <a:cs typeface="+mn-cs"/>
              </a:rPr>
              <a:t>(under development)</a:t>
            </a:r>
          </a:p>
          <a:p>
            <a:pPr eaLnBrk="1" hangingPunct="1"/>
            <a:endParaRPr lang="en-US" sz="1600" dirty="0"/>
          </a:p>
          <a:p>
            <a:pPr eaLnBrk="1" hangingPunct="1"/>
            <a:endParaRPr lang="en-US" sz="1600" dirty="0"/>
          </a:p>
          <a:p>
            <a:pPr eaLnBrk="1" hangingPunct="1"/>
            <a:r>
              <a:rPr lang="en-US" sz="2400" b="1" dirty="0">
                <a:solidFill>
                  <a:srgbClr val="0097E0"/>
                </a:solidFill>
                <a:latin typeface="Source Sans Pro" panose="020B0503030403020204" pitchFamily="34" charset="0"/>
                <a:cs typeface="+mn-cs"/>
              </a:rPr>
              <a:t>www.riskscape.org.nz/</a:t>
            </a:r>
          </a:p>
          <a:p>
            <a:pPr eaLnBrk="0" hangingPunct="0">
              <a:spcBef>
                <a:spcPct val="20000"/>
              </a:spcBef>
            </a:pPr>
            <a:endParaRPr lang="en-US" sz="1600" dirty="0">
              <a:solidFill>
                <a:srgbClr val="0097E0"/>
              </a:solidFill>
              <a:latin typeface="Source Sans Pro" panose="020B0503030403020204" pitchFamily="34" charset="0"/>
              <a:cs typeface="+mn-cs"/>
            </a:endParaRPr>
          </a:p>
          <a:p>
            <a:pPr eaLnBrk="0" hangingPunct="0">
              <a:spcBef>
                <a:spcPct val="20000"/>
              </a:spcBef>
            </a:pPr>
            <a:endParaRPr lang="en-US" sz="2400" b="1" dirty="0">
              <a:solidFill>
                <a:srgbClr val="0097E0"/>
              </a:solidFill>
              <a:latin typeface="Source Sans Pro" panose="020B0503030403020204" pitchFamily="34" charset="0"/>
              <a:cs typeface="+mn-cs"/>
            </a:endParaRPr>
          </a:p>
        </p:txBody>
      </p:sp>
      <p:pic>
        <p:nvPicPr>
          <p:cNvPr id="8" name="Picture 7"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9" name="Picture 8"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0" name="Object 9"/>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5887"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modelling tools</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165733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http://www.fao.org/climatechange/15301-0-0.gif"/>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8200" y="4267200"/>
            <a:ext cx="16557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2"/>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866775" y="3743325"/>
            <a:ext cx="12668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5040313" y="2065748"/>
            <a:ext cx="3779837" cy="4388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r>
              <a:rPr lang="en-US" sz="4400" b="1" dirty="0">
                <a:solidFill>
                  <a:srgbClr val="0097E0"/>
                </a:solidFill>
                <a:latin typeface="Source Sans Pro" panose="020B0503030403020204" pitchFamily="34" charset="0"/>
                <a:cs typeface="+mn-cs"/>
              </a:rPr>
              <a:t>CAPRA</a:t>
            </a:r>
          </a:p>
          <a:p>
            <a:pPr eaLnBrk="0" hangingPunct="0">
              <a:spcBef>
                <a:spcPct val="20000"/>
              </a:spcBef>
            </a:pPr>
            <a:endParaRPr lang="en-US" sz="1600" dirty="0">
              <a:solidFill>
                <a:srgbClr val="0097E0"/>
              </a:solidFill>
              <a:latin typeface="Source Sans Pro" panose="020B0503030403020204" pitchFamily="34" charset="0"/>
              <a:cs typeface="+mn-cs"/>
            </a:endParaRPr>
          </a:p>
          <a:p>
            <a:pPr eaLnBrk="0" hangingPunct="0">
              <a:spcBef>
                <a:spcPct val="20000"/>
              </a:spcBef>
            </a:pPr>
            <a:r>
              <a:rPr lang="en-US" sz="2400" dirty="0">
                <a:solidFill>
                  <a:srgbClr val="0097E0"/>
                </a:solidFill>
                <a:latin typeface="Source Sans Pro" panose="020B0503030403020204" pitchFamily="34" charset="0"/>
                <a:cs typeface="+mn-cs"/>
              </a:rPr>
              <a:t>COMPREHENSIVE APPROACH TO PROBABILISTIC RISK ASSESSMENT</a:t>
            </a:r>
          </a:p>
          <a:p>
            <a:pPr eaLnBrk="0" hangingPunct="0">
              <a:spcBef>
                <a:spcPct val="20000"/>
              </a:spcBef>
            </a:pPr>
            <a:endParaRPr lang="en-US" sz="1600" dirty="0">
              <a:solidFill>
                <a:srgbClr val="0097E0"/>
              </a:solidFill>
              <a:latin typeface="Source Sans Pro" panose="020B0503030403020204" pitchFamily="34" charset="0"/>
              <a:cs typeface="+mn-cs"/>
            </a:endParaRPr>
          </a:p>
          <a:p>
            <a:pPr eaLnBrk="0" hangingPunct="0">
              <a:spcBef>
                <a:spcPct val="20000"/>
              </a:spcBef>
            </a:pPr>
            <a:r>
              <a:rPr lang="en-US" sz="2400" b="1" dirty="0">
                <a:solidFill>
                  <a:srgbClr val="0097E0"/>
                </a:solidFill>
                <a:latin typeface="Source Sans Pro" panose="020B0503030403020204" pitchFamily="34" charset="0"/>
                <a:cs typeface="+mn-cs"/>
              </a:rPr>
              <a:t>www.ecapra.org</a:t>
            </a:r>
          </a:p>
        </p:txBody>
      </p:sp>
      <p:pic>
        <p:nvPicPr>
          <p:cNvPr id="20485" name="Picture 3" descr="C:\Users\Mario Andrés Salgado\AppData\Local\Microsoft\Windows\Temporary Internet Files\Content.Outlook\MI08FAN0\GFDRR.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8200" y="2644775"/>
            <a:ext cx="19970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 descr="L:\CAPRA\logo-world-bank-all-purposes.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8200" y="3201987"/>
            <a:ext cx="1981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Umbrella-blu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1" name="Picture 10" descr="GA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77025" name="Image" r:id="rId10" imgW="4038095" imgH="1473016" progId="Photoshop.Image.10">
                  <p:embed/>
                </p:oleObj>
              </mc:Choice>
              <mc:Fallback>
                <p:oleObj name="Image" r:id="rId10" imgW="4038095" imgH="1473016" progId="Photoshop.Image.1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modelling tools</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91575059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1" name="Picture 10"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6917"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6745" name="Picture 9" descr="https://encrypted-tbn1.gstatic.com/images?q=tbn:ANd9GcTMXuUjqsZNpZQGOHcemQk41xRQrYAAtJqJ51_gvzAJe9iDGiPwMQ"/>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743200" y="5388012"/>
            <a:ext cx="5589158" cy="1019061"/>
          </a:xfrm>
          <a:prstGeom prst="rect">
            <a:avLst/>
          </a:prstGeom>
          <a:noFill/>
          <a:extLst>
            <a:ext uri="{909E8E84-426E-40DD-AFC4-6F175D3DCCD1}">
              <a14:hiddenFill xmlns:a14="http://schemas.microsoft.com/office/drawing/2010/main">
                <a:solidFill>
                  <a:srgbClr val="FFFFFF"/>
                </a:solidFill>
              </a14:hiddenFill>
            </a:ext>
          </a:extLst>
        </p:spPr>
      </p:pic>
      <p:pic>
        <p:nvPicPr>
          <p:cNvPr id="116738" name="Picture 2" descr="http://www.executive-i.com/picstore/hh/15_Risk%20Management%20Solutions%20jobs.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474858" y="17526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16740" name="Picture 4" descr="AIR Worldwid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 y="4305299"/>
            <a:ext cx="5697260" cy="933451"/>
          </a:xfrm>
          <a:prstGeom prst="rect">
            <a:avLst/>
          </a:prstGeom>
          <a:noFill/>
          <a:extLst>
            <a:ext uri="{909E8E84-426E-40DD-AFC4-6F175D3DCCD1}">
              <a14:hiddenFill xmlns:a14="http://schemas.microsoft.com/office/drawing/2010/main">
                <a:solidFill>
                  <a:srgbClr val="FFFFFF"/>
                </a:solidFill>
              </a14:hiddenFill>
            </a:ext>
          </a:extLst>
        </p:spPr>
      </p:pic>
      <p:pic>
        <p:nvPicPr>
          <p:cNvPr id="116742" name="Picture 6" descr="http://rims.multiview.com/userlogo/rims/3450995v3v1.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70252" y="2381250"/>
            <a:ext cx="3219450" cy="16002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modelling tools</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252875991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ext uri="{D42A27DB-BD31-4B8C-83A1-F6EECF244321}">
                <p14:modId xmlns:p14="http://schemas.microsoft.com/office/powerpoint/2010/main" val="3216484009"/>
              </p:ext>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8818"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58819"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ext uri="{D42A27DB-BD31-4B8C-83A1-F6EECF244321}">
                <p14:modId xmlns:p14="http://schemas.microsoft.com/office/powerpoint/2010/main" val="754800904"/>
              </p:ext>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58820"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ext uri="{D42A27DB-BD31-4B8C-83A1-F6EECF244321}">
                <p14:modId xmlns:p14="http://schemas.microsoft.com/office/powerpoint/2010/main" val="4091246551"/>
              </p:ext>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58821"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ext uri="{D42A27DB-BD31-4B8C-83A1-F6EECF244321}">
                <p14:modId xmlns:p14="http://schemas.microsoft.com/office/powerpoint/2010/main" val="361874627"/>
              </p:ext>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58822"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ext uri="{D42A27DB-BD31-4B8C-83A1-F6EECF244321}">
                <p14:modId xmlns:p14="http://schemas.microsoft.com/office/powerpoint/2010/main" val="3619473875"/>
              </p:ext>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58823"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ext uri="{D42A27DB-BD31-4B8C-83A1-F6EECF244321}">
                <p14:modId xmlns:p14="http://schemas.microsoft.com/office/powerpoint/2010/main" val="1403483452"/>
              </p:ext>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58824"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ext uri="{D42A27DB-BD31-4B8C-83A1-F6EECF244321}">
                <p14:modId xmlns:p14="http://schemas.microsoft.com/office/powerpoint/2010/main" val="608135049"/>
              </p:ext>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58825"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25961960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ext uri="{D42A27DB-BD31-4B8C-83A1-F6EECF244321}">
                <p14:modId xmlns:p14="http://schemas.microsoft.com/office/powerpoint/2010/main" val="1505815175"/>
              </p:ext>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7802"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57803"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ext uri="{D42A27DB-BD31-4B8C-83A1-F6EECF244321}">
                <p14:modId xmlns:p14="http://schemas.microsoft.com/office/powerpoint/2010/main" val="413312657"/>
              </p:ext>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57804"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ext uri="{D42A27DB-BD31-4B8C-83A1-F6EECF244321}">
                <p14:modId xmlns:p14="http://schemas.microsoft.com/office/powerpoint/2010/main" val="379281095"/>
              </p:ext>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57805"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ext uri="{D42A27DB-BD31-4B8C-83A1-F6EECF244321}">
                <p14:modId xmlns:p14="http://schemas.microsoft.com/office/powerpoint/2010/main" val="2517853798"/>
              </p:ext>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57806"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ext uri="{D42A27DB-BD31-4B8C-83A1-F6EECF244321}">
                <p14:modId xmlns:p14="http://schemas.microsoft.com/office/powerpoint/2010/main" val="2253297973"/>
              </p:ext>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57807"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ext uri="{D42A27DB-BD31-4B8C-83A1-F6EECF244321}">
                <p14:modId xmlns:p14="http://schemas.microsoft.com/office/powerpoint/2010/main" val="3585185244"/>
              </p:ext>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57808"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ext uri="{D42A27DB-BD31-4B8C-83A1-F6EECF244321}">
                <p14:modId xmlns:p14="http://schemas.microsoft.com/office/powerpoint/2010/main" val="678623443"/>
              </p:ext>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57809"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
        <p:nvSpPr>
          <p:cNvPr id="3" name="Rettangolo 2"/>
          <p:cNvSpPr/>
          <p:nvPr/>
        </p:nvSpPr>
        <p:spPr>
          <a:xfrm>
            <a:off x="1369290" y="1527424"/>
            <a:ext cx="2154920" cy="18150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5613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3048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Hazard data</a:t>
            </a:r>
            <a:endParaRPr lang="en-GB" dirty="0">
              <a:solidFill>
                <a:srgbClr val="0097E0"/>
              </a:solidFill>
              <a:latin typeface="Source Sans Pro" panose="020B0503030403020204" pitchFamily="34" charset="0"/>
            </a:endParaRPr>
          </a:p>
        </p:txBody>
      </p:sp>
      <p:pic>
        <p:nvPicPr>
          <p:cNvPr id="10" name="Picture 9"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1" name="Picture 10"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78048"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1 CuadroTexto"/>
          <p:cNvSpPr txBox="1"/>
          <p:nvPr/>
        </p:nvSpPr>
        <p:spPr>
          <a:xfrm>
            <a:off x="179512" y="1198493"/>
            <a:ext cx="8496944" cy="707886"/>
          </a:xfrm>
          <a:prstGeom prst="rect">
            <a:avLst/>
          </a:prstGeom>
        </p:spPr>
        <p:txBody>
          <a:bodyPr wrap="square" rtlCol="0">
            <a:spAutoFit/>
          </a:bodyPr>
          <a:lstStyle/>
          <a:p>
            <a:pPr marL="342900" marR="0" lvl="1" indent="-342900" defTabSz="914400" latinLnBrk="0">
              <a:lnSpc>
                <a:spcPct val="100000"/>
              </a:lnSpc>
              <a:spcBef>
                <a:spcPct val="20000"/>
              </a:spcBef>
              <a:buClrTx/>
              <a:buSzTx/>
              <a:buFont typeface="Arial" charset="0"/>
              <a:buChar char="•"/>
              <a:tabLst/>
            </a:pPr>
            <a:r>
              <a:rPr lang="en-US" sz="2000" dirty="0" smtClean="0">
                <a:solidFill>
                  <a:srgbClr val="0097E0"/>
                </a:solidFill>
                <a:latin typeface="Source Sans Pro" panose="020B0503030403020204" pitchFamily="34" charset="0"/>
                <a:cs typeface="+mn-cs"/>
              </a:rPr>
              <a:t>In probabilistic risk modelling, hazard </a:t>
            </a:r>
            <a:r>
              <a:rPr lang="en-US" sz="2000" dirty="0">
                <a:solidFill>
                  <a:srgbClr val="0097E0"/>
                </a:solidFill>
                <a:latin typeface="Source Sans Pro" panose="020B0503030403020204" pitchFamily="34" charset="0"/>
                <a:cs typeface="+mn-cs"/>
              </a:rPr>
              <a:t>is represented as a set of stochastic </a:t>
            </a:r>
            <a:r>
              <a:rPr lang="en-US" sz="2000" dirty="0" smtClean="0">
                <a:solidFill>
                  <a:srgbClr val="0097E0"/>
                </a:solidFill>
                <a:latin typeface="Source Sans Pro" panose="020B0503030403020204" pitchFamily="34" charset="0"/>
                <a:cs typeface="+mn-cs"/>
              </a:rPr>
              <a:t>scenarios</a:t>
            </a:r>
            <a:endParaRPr lang="en-US" sz="2000" dirty="0">
              <a:solidFill>
                <a:srgbClr val="0097E0"/>
              </a:solidFill>
              <a:latin typeface="Source Sans Pro" panose="020B0503030403020204" pitchFamily="34" charset="0"/>
              <a:cs typeface="+mn-cs"/>
            </a:endParaRPr>
          </a:p>
        </p:txBody>
      </p:sp>
      <p:pic>
        <p:nvPicPr>
          <p:cNvPr id="14" name="6 Imagen"/>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1520" y="1988840"/>
            <a:ext cx="8496944" cy="4445144"/>
          </a:xfrm>
          <a:prstGeom prst="rect">
            <a:avLst/>
          </a:prstGeom>
          <a:ln>
            <a:solidFill>
              <a:schemeClr val="tx1"/>
            </a:solidFill>
          </a:ln>
        </p:spPr>
      </p:pic>
    </p:spTree>
    <p:extLst>
      <p:ext uri="{BB962C8B-B14F-4D97-AF65-F5344CB8AC3E}">
        <p14:creationId xmlns:p14="http://schemas.microsoft.com/office/powerpoint/2010/main" val="404991320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6"/>
          <p:cNvPicPr>
            <a:picLocks noChangeAspect="1" noChangeArrowheads="1"/>
          </p:cNvPicPr>
          <p:nvPr/>
        </p:nvPicPr>
        <p:blipFill rotWithShape="1">
          <a:blip r:embed="rId3">
            <a:extLst>
              <a:ext uri="{28A0092B-C50C-407E-A947-70E740481C1C}">
                <a14:useLocalDpi xmlns:a14="http://schemas.microsoft.com/office/drawing/2010/main" val="0"/>
              </a:ext>
            </a:extLst>
          </a:blip>
          <a:srcRect b="8080"/>
          <a:stretch/>
        </p:blipFill>
        <p:spPr bwMode="auto">
          <a:xfrm>
            <a:off x="164272" y="1936858"/>
            <a:ext cx="865564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3048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Hazard data</a:t>
            </a:r>
            <a:endParaRPr lang="en-GB" dirty="0">
              <a:solidFill>
                <a:srgbClr val="0097E0"/>
              </a:solidFill>
              <a:latin typeface="Source Sans Pro" panose="020B0503030403020204" pitchFamily="34" charset="0"/>
            </a:endParaRPr>
          </a:p>
        </p:txBody>
      </p:sp>
      <p:pic>
        <p:nvPicPr>
          <p:cNvPr id="6" name="Picture 9"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10"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5447"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ttangolo 8"/>
          <p:cNvSpPr/>
          <p:nvPr/>
        </p:nvSpPr>
        <p:spPr>
          <a:xfrm>
            <a:off x="4724400" y="2286000"/>
            <a:ext cx="3905251" cy="3933384"/>
          </a:xfrm>
          <a:prstGeom prst="rect">
            <a:avLst/>
          </a:prstGeom>
          <a:solidFill>
            <a:schemeClr val="bg1"/>
          </a:solidFill>
          <a:ln>
            <a:solidFill>
              <a:schemeClr val="tx1"/>
            </a:solidFill>
          </a:ln>
        </p:spPr>
        <p:txBody>
          <a:bodyPr wrap="square">
            <a:spAutoFit/>
          </a:bodyPr>
          <a:lstStyle/>
          <a:p>
            <a:pPr marL="342900" marR="0" lvl="1" indent="-342900" defTabSz="914400" latinLnBrk="0">
              <a:lnSpc>
                <a:spcPct val="100000"/>
              </a:lnSpc>
              <a:spcBef>
                <a:spcPts val="1200"/>
              </a:spcBef>
              <a:buClrTx/>
              <a:buSzTx/>
              <a:buFont typeface="Arial" charset="0"/>
              <a:buChar char="•"/>
              <a:tabLst/>
            </a:pPr>
            <a:r>
              <a:rPr lang="en-GB" sz="1600" dirty="0">
                <a:solidFill>
                  <a:srgbClr val="0097E0"/>
                </a:solidFill>
                <a:latin typeface="Source Sans Pro" panose="020B0503030403020204" pitchFamily="34" charset="0"/>
              </a:rPr>
              <a:t>Mutually exclusive and collectively </a:t>
            </a:r>
            <a:r>
              <a:rPr lang="en-GB" sz="1600" dirty="0" smtClean="0">
                <a:solidFill>
                  <a:srgbClr val="0097E0"/>
                </a:solidFill>
                <a:latin typeface="Source Sans Pro" panose="020B0503030403020204" pitchFamily="34" charset="0"/>
              </a:rPr>
              <a:t>exhaustive</a:t>
            </a:r>
            <a:endParaRPr lang="en-GB" sz="1600" dirty="0">
              <a:solidFill>
                <a:srgbClr val="0097E0"/>
              </a:solidFill>
              <a:latin typeface="Source Sans Pro" panose="020B0503030403020204" pitchFamily="34" charset="0"/>
            </a:endParaRPr>
          </a:p>
          <a:p>
            <a:pPr marL="342900" marR="0" lvl="1" indent="-342900" defTabSz="914400" latinLnBrk="0">
              <a:lnSpc>
                <a:spcPct val="100000"/>
              </a:lnSpc>
              <a:spcBef>
                <a:spcPct val="20000"/>
              </a:spcBef>
              <a:buClrTx/>
              <a:buSzTx/>
              <a:buFont typeface="Arial" charset="0"/>
              <a:buChar char="•"/>
              <a:tabLst/>
            </a:pPr>
            <a:endParaRPr lang="en-GB" sz="1600" dirty="0">
              <a:solidFill>
                <a:srgbClr val="0097E0"/>
              </a:solidFill>
              <a:latin typeface="Source Sans Pro" panose="020B0503030403020204" pitchFamily="34" charset="0"/>
            </a:endParaRPr>
          </a:p>
          <a:p>
            <a:pPr marL="342900" marR="0" lvl="1" indent="-342900" defTabSz="914400" latinLnBrk="0">
              <a:lnSpc>
                <a:spcPct val="100000"/>
              </a:lnSpc>
              <a:spcBef>
                <a:spcPct val="20000"/>
              </a:spcBef>
              <a:buClrTx/>
              <a:buSzTx/>
              <a:buFont typeface="Arial" charset="0"/>
              <a:buChar char="•"/>
              <a:tabLst/>
            </a:pPr>
            <a:r>
              <a:rPr lang="en-GB" sz="1600" dirty="0">
                <a:solidFill>
                  <a:srgbClr val="0097E0"/>
                </a:solidFill>
                <a:latin typeface="Source Sans Pro" panose="020B0503030403020204" pitchFamily="34" charset="0"/>
              </a:rPr>
              <a:t>Annual frequency of </a:t>
            </a:r>
            <a:r>
              <a:rPr lang="en-GB" sz="1600" dirty="0" smtClean="0">
                <a:solidFill>
                  <a:srgbClr val="0097E0"/>
                </a:solidFill>
                <a:latin typeface="Source Sans Pro" panose="020B0503030403020204" pitchFamily="34" charset="0"/>
              </a:rPr>
              <a:t>occurrence</a:t>
            </a:r>
          </a:p>
          <a:p>
            <a:pPr marL="342900" marR="0" lvl="1" indent="-342900" defTabSz="914400" latinLnBrk="0">
              <a:lnSpc>
                <a:spcPct val="100000"/>
              </a:lnSpc>
              <a:spcBef>
                <a:spcPct val="20000"/>
              </a:spcBef>
              <a:buClrTx/>
              <a:buSzTx/>
              <a:buFont typeface="Arial" charset="0"/>
              <a:buChar char="•"/>
              <a:tabLst/>
            </a:pPr>
            <a:endParaRPr lang="en-GB" sz="1600" dirty="0">
              <a:solidFill>
                <a:srgbClr val="0097E0"/>
              </a:solidFill>
              <a:latin typeface="Source Sans Pro" panose="020B0503030403020204" pitchFamily="34" charset="0"/>
            </a:endParaRPr>
          </a:p>
          <a:p>
            <a:pPr marL="342900" marR="0" lvl="1" indent="-342900" defTabSz="914400" latinLnBrk="0">
              <a:lnSpc>
                <a:spcPct val="100000"/>
              </a:lnSpc>
              <a:spcBef>
                <a:spcPct val="20000"/>
              </a:spcBef>
              <a:buClrTx/>
              <a:buSzTx/>
              <a:buFont typeface="Arial" charset="0"/>
              <a:buChar char="•"/>
              <a:tabLst/>
            </a:pPr>
            <a:r>
              <a:rPr lang="en-GB" sz="1600" dirty="0" smtClean="0">
                <a:solidFill>
                  <a:srgbClr val="0097E0"/>
                </a:solidFill>
                <a:latin typeface="Source Sans Pro" panose="020B0503030403020204" pitchFamily="34" charset="0"/>
              </a:rPr>
              <a:t>Spatially </a:t>
            </a:r>
            <a:r>
              <a:rPr lang="en-GB" sz="1600" dirty="0">
                <a:solidFill>
                  <a:srgbClr val="0097E0"/>
                </a:solidFill>
                <a:latin typeface="Source Sans Pro" panose="020B0503030403020204" pitchFamily="34" charset="0"/>
              </a:rPr>
              <a:t>distributed intensity</a:t>
            </a:r>
          </a:p>
          <a:p>
            <a:pPr marL="342900" marR="0" lvl="1" indent="-342900" defTabSz="914400" latinLnBrk="0">
              <a:lnSpc>
                <a:spcPct val="100000"/>
              </a:lnSpc>
              <a:spcBef>
                <a:spcPct val="20000"/>
              </a:spcBef>
              <a:buClrTx/>
              <a:buSzTx/>
              <a:buFont typeface="Arial" charset="0"/>
              <a:buChar char="•"/>
              <a:tabLst/>
            </a:pPr>
            <a:endParaRPr lang="en-GB" sz="1600" dirty="0">
              <a:solidFill>
                <a:srgbClr val="0097E0"/>
              </a:solidFill>
              <a:latin typeface="Source Sans Pro" panose="020B0503030403020204" pitchFamily="34" charset="0"/>
            </a:endParaRPr>
          </a:p>
          <a:p>
            <a:pPr marL="342900" marR="0" lvl="1" indent="-342900" defTabSz="914400" latinLnBrk="0">
              <a:lnSpc>
                <a:spcPct val="100000"/>
              </a:lnSpc>
              <a:spcBef>
                <a:spcPct val="20000"/>
              </a:spcBef>
              <a:buClrTx/>
              <a:buSzTx/>
              <a:buFont typeface="Arial" charset="0"/>
              <a:buChar char="•"/>
              <a:tabLst/>
            </a:pPr>
            <a:r>
              <a:rPr lang="en-GB" sz="1600" dirty="0">
                <a:solidFill>
                  <a:srgbClr val="0097E0"/>
                </a:solidFill>
                <a:latin typeface="Source Sans Pro" panose="020B0503030403020204" pitchFamily="34" charset="0"/>
              </a:rPr>
              <a:t>Intensity represented by physical characteristic(s) (e.g. flood depth and velocity, wind speed, spectral acceleration </a:t>
            </a:r>
            <a:r>
              <a:rPr lang="en-GB" sz="1600" dirty="0" err="1">
                <a:solidFill>
                  <a:srgbClr val="0097E0"/>
                </a:solidFill>
                <a:latin typeface="Source Sans Pro" panose="020B0503030403020204" pitchFamily="34" charset="0"/>
              </a:rPr>
              <a:t>etc</a:t>
            </a:r>
            <a:r>
              <a:rPr lang="en-GB" sz="1600" dirty="0">
                <a:solidFill>
                  <a:srgbClr val="0097E0"/>
                </a:solidFill>
                <a:latin typeface="Source Sans Pro" panose="020B0503030403020204" pitchFamily="34" charset="0"/>
              </a:rPr>
              <a:t>)</a:t>
            </a:r>
          </a:p>
          <a:p>
            <a:pPr marL="342900" marR="0" lvl="1" indent="-342900" defTabSz="914400" latinLnBrk="0">
              <a:lnSpc>
                <a:spcPct val="100000"/>
              </a:lnSpc>
              <a:spcBef>
                <a:spcPct val="20000"/>
              </a:spcBef>
              <a:buClrTx/>
              <a:buSzTx/>
              <a:buFont typeface="Arial" charset="0"/>
              <a:buChar char="•"/>
              <a:tabLst/>
            </a:pPr>
            <a:endParaRPr lang="en-GB" sz="1600" dirty="0">
              <a:solidFill>
                <a:srgbClr val="0097E0"/>
              </a:solidFill>
              <a:latin typeface="Source Sans Pro" panose="020B0503030403020204" pitchFamily="34" charset="0"/>
            </a:endParaRPr>
          </a:p>
          <a:p>
            <a:pPr marL="342900" marR="0" lvl="1" indent="-342900" defTabSz="914400" latinLnBrk="0">
              <a:lnSpc>
                <a:spcPct val="100000"/>
              </a:lnSpc>
              <a:spcBef>
                <a:spcPct val="20000"/>
              </a:spcBef>
              <a:buClrTx/>
              <a:buSzTx/>
              <a:buFont typeface="Arial" charset="0"/>
              <a:buChar char="•"/>
              <a:tabLst/>
            </a:pPr>
            <a:r>
              <a:rPr lang="en-GB" sz="1600" dirty="0">
                <a:solidFill>
                  <a:srgbClr val="0097E0"/>
                </a:solidFill>
                <a:latin typeface="Source Sans Pro" panose="020B0503030403020204" pitchFamily="34" charset="0"/>
              </a:rPr>
              <a:t>Intensity described with two statistical moments</a:t>
            </a:r>
            <a:endParaRPr lang="en-US" sz="1600" dirty="0">
              <a:solidFill>
                <a:srgbClr val="0097E0"/>
              </a:solidFill>
              <a:latin typeface="Source Sans Pro" panose="020B0503030403020204" pitchFamily="34" charset="0"/>
            </a:endParaRPr>
          </a:p>
        </p:txBody>
      </p:sp>
      <p:sp>
        <p:nvSpPr>
          <p:cNvPr id="10" name="1 CuadroTexto"/>
          <p:cNvSpPr txBox="1"/>
          <p:nvPr/>
        </p:nvSpPr>
        <p:spPr>
          <a:xfrm>
            <a:off x="179512" y="1198493"/>
            <a:ext cx="8496944" cy="707886"/>
          </a:xfrm>
          <a:prstGeom prst="rect">
            <a:avLst/>
          </a:prstGeom>
        </p:spPr>
        <p:txBody>
          <a:bodyPr wrap="square" rtlCol="0">
            <a:spAutoFit/>
          </a:bodyPr>
          <a:lstStyle/>
          <a:p>
            <a:pPr marL="342900" marR="0" lvl="1" indent="-342900" defTabSz="914400" latinLnBrk="0">
              <a:lnSpc>
                <a:spcPct val="100000"/>
              </a:lnSpc>
              <a:spcBef>
                <a:spcPct val="20000"/>
              </a:spcBef>
              <a:buClrTx/>
              <a:buSzTx/>
              <a:buFont typeface="Arial" charset="0"/>
              <a:buChar char="•"/>
              <a:tabLst/>
            </a:pPr>
            <a:r>
              <a:rPr lang="en-US" sz="2000" dirty="0" smtClean="0">
                <a:solidFill>
                  <a:srgbClr val="0097E0"/>
                </a:solidFill>
                <a:latin typeface="Source Sans Pro" panose="020B0503030403020204" pitchFamily="34" charset="0"/>
                <a:cs typeface="+mn-cs"/>
              </a:rPr>
              <a:t>In probabilistic risk modelling, hazard </a:t>
            </a:r>
            <a:r>
              <a:rPr lang="en-US" sz="2000" dirty="0">
                <a:solidFill>
                  <a:srgbClr val="0097E0"/>
                </a:solidFill>
                <a:latin typeface="Source Sans Pro" panose="020B0503030403020204" pitchFamily="34" charset="0"/>
                <a:cs typeface="+mn-cs"/>
              </a:rPr>
              <a:t>is represented as a set of stochastic </a:t>
            </a:r>
            <a:r>
              <a:rPr lang="en-US" sz="2000" dirty="0" smtClean="0">
                <a:solidFill>
                  <a:srgbClr val="0097E0"/>
                </a:solidFill>
                <a:latin typeface="Source Sans Pro" panose="020B0503030403020204" pitchFamily="34" charset="0"/>
                <a:cs typeface="+mn-cs"/>
              </a:rPr>
              <a:t>scenarios</a:t>
            </a:r>
            <a:endParaRPr lang="en-US" sz="2000" dirty="0">
              <a:solidFill>
                <a:srgbClr val="0097E0"/>
              </a:solidFill>
              <a:latin typeface="Source Sans Pro" panose="020B0503030403020204" pitchFamily="34" charset="0"/>
              <a:cs typeface="+mn-cs"/>
            </a:endParaRPr>
          </a:p>
        </p:txBody>
      </p:sp>
    </p:spTree>
    <p:extLst>
      <p:ext uri="{BB962C8B-B14F-4D97-AF65-F5344CB8AC3E}">
        <p14:creationId xmlns:p14="http://schemas.microsoft.com/office/powerpoint/2010/main" val="585616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8076" y="1143000"/>
            <a:ext cx="6180160" cy="3430937"/>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11" name="Picture 10"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745890" y="12531386"/>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96474"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2"/>
          <p:cNvSpPr>
            <a:spLocks noGrp="1" noChangeArrowheads="1"/>
          </p:cNvSpPr>
          <p:nvPr>
            <p:ph type="title"/>
          </p:nvPr>
        </p:nvSpPr>
        <p:spPr>
          <a:xfrm>
            <a:off x="457200" y="3048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Intensity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endParaRPr lang="en-GB" dirty="0">
              <a:solidFill>
                <a:srgbClr val="0097E0"/>
              </a:solidFill>
              <a:latin typeface="Source Sans Pro" panose="020B0503030403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8435" y="1219200"/>
            <a:ext cx="5907565" cy="3294110"/>
          </a:xfrm>
          <a:prstGeom prst="rect">
            <a:avLst/>
          </a:prstGeom>
        </p:spPr>
      </p:pic>
      <p:sp>
        <p:nvSpPr>
          <p:cNvPr id="8" name="Rounded Rectangle 7"/>
          <p:cNvSpPr/>
          <p:nvPr/>
        </p:nvSpPr>
        <p:spPr>
          <a:xfrm>
            <a:off x="4866373" y="4650137"/>
            <a:ext cx="3924300" cy="2052932"/>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&lt;</a:t>
            </a:r>
            <a:endParaRPr lang="en-GB" sz="2000" dirty="0"/>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0464" y="4724400"/>
            <a:ext cx="3586336" cy="1904406"/>
          </a:xfrm>
          <a:prstGeom prst="rect">
            <a:avLst/>
          </a:prstGeom>
        </p:spPr>
      </p:pic>
      <p:pic>
        <p:nvPicPr>
          <p:cNvPr id="10" name="Picture 10"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spTree>
    <p:extLst>
      <p:ext uri="{BB962C8B-B14F-4D97-AF65-F5344CB8AC3E}">
        <p14:creationId xmlns:p14="http://schemas.microsoft.com/office/powerpoint/2010/main" val="328297320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4" cstate="print"/>
          <a:srcRect/>
          <a:stretch>
            <a:fillRect/>
          </a:stretch>
        </p:blipFill>
        <p:spPr bwMode="auto">
          <a:xfrm>
            <a:off x="1447800" y="1905000"/>
            <a:ext cx="6810375" cy="4816706"/>
          </a:xfrm>
          <a:prstGeom prst="rect">
            <a:avLst/>
          </a:prstGeom>
          <a:noFill/>
          <a:ln w="6350" algn="ctr">
            <a:noFill/>
            <a:miter lim="800000"/>
            <a:headEnd/>
            <a:tailEnd/>
          </a:ln>
          <a:effectLst/>
        </p:spPr>
      </p:pic>
      <p:pic>
        <p:nvPicPr>
          <p:cNvPr id="2" name="Picture 1"/>
          <p:cNvPicPr>
            <a:picLocks noChangeAspect="1"/>
          </p:cNvPicPr>
          <p:nvPr/>
        </p:nvPicPr>
        <p:blipFill>
          <a:blip r:embed="rId5"/>
          <a:stretch>
            <a:fillRect/>
          </a:stretch>
        </p:blipFill>
        <p:spPr>
          <a:xfrm>
            <a:off x="595992" y="2862944"/>
            <a:ext cx="1790700" cy="1396479"/>
          </a:xfrm>
          <a:prstGeom prst="rect">
            <a:avLst/>
          </a:prstGeom>
          <a:ln>
            <a:solidFill>
              <a:schemeClr val="bg1">
                <a:lumMod val="75000"/>
              </a:schemeClr>
            </a:solidFill>
          </a:ln>
        </p:spPr>
      </p:pic>
      <p:pic>
        <p:nvPicPr>
          <p:cNvPr id="11" name="Picture 10"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745890" y="12531386"/>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2380"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2"/>
          <p:cNvSpPr>
            <a:spLocks noGrp="1" noChangeArrowheads="1"/>
          </p:cNvSpPr>
          <p:nvPr>
            <p:ph type="title"/>
          </p:nvPr>
        </p:nvSpPr>
        <p:spPr>
          <a:xfrm>
            <a:off x="457200" y="3048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Intensity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br>
              <a:rPr lang="en-GB" dirty="0" smtClean="0">
                <a:solidFill>
                  <a:srgbClr val="0097E0"/>
                </a:solidFill>
                <a:latin typeface="Source Sans Pro" panose="020B0503030403020204" pitchFamily="34" charset="0"/>
              </a:rPr>
            </a:br>
            <a:r>
              <a:rPr lang="en-GB" dirty="0"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cxnSp>
        <p:nvCxnSpPr>
          <p:cNvPr id="9" name="Straight Arrow Connector 8"/>
          <p:cNvCxnSpPr/>
          <p:nvPr/>
        </p:nvCxnSpPr>
        <p:spPr>
          <a:xfrm>
            <a:off x="870856" y="3624942"/>
            <a:ext cx="1219200" cy="129540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10"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spTree>
    <p:extLst>
      <p:ext uri="{BB962C8B-B14F-4D97-AF65-F5344CB8AC3E}">
        <p14:creationId xmlns:p14="http://schemas.microsoft.com/office/powerpoint/2010/main" val="129166758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745890" y="12531386"/>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6117"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2"/>
          <p:cNvSpPr>
            <a:spLocks noGrp="1" noChangeArrowheads="1"/>
          </p:cNvSpPr>
          <p:nvPr>
            <p:ph type="title"/>
          </p:nvPr>
        </p:nvSpPr>
        <p:spPr>
          <a:xfrm>
            <a:off x="457200" y="3048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Intensity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br>
              <a:rPr lang="en-GB" dirty="0" smtClean="0">
                <a:solidFill>
                  <a:srgbClr val="0097E0"/>
                </a:solidFill>
                <a:latin typeface="Source Sans Pro" panose="020B0503030403020204" pitchFamily="34" charset="0"/>
              </a:rPr>
            </a:br>
            <a:r>
              <a:rPr lang="en-GB" dirty="0"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sp>
        <p:nvSpPr>
          <p:cNvPr id="3" name="Rectangle 2"/>
          <p:cNvSpPr/>
          <p:nvPr/>
        </p:nvSpPr>
        <p:spPr>
          <a:xfrm>
            <a:off x="762000" y="1905000"/>
            <a:ext cx="7924800" cy="3231654"/>
          </a:xfrm>
          <a:prstGeom prst="rect">
            <a:avLst/>
          </a:prstGeom>
        </p:spPr>
        <p:txBody>
          <a:bodyPr wrap="square">
            <a:spAutoFit/>
          </a:bodyPr>
          <a:lstStyle/>
          <a:p>
            <a:pPr marL="342900" lvl="1" indent="-342900">
              <a:spcBef>
                <a:spcPts val="0"/>
              </a:spcBef>
              <a:spcAft>
                <a:spcPts val="1200"/>
              </a:spcAft>
              <a:buFont typeface="Arial" charset="0"/>
              <a:buChar char="•"/>
            </a:pPr>
            <a:r>
              <a:rPr lang="en-GB" dirty="0">
                <a:solidFill>
                  <a:srgbClr val="0097E0"/>
                </a:solidFill>
                <a:latin typeface="Source Sans Pro" panose="020B0503030403020204" pitchFamily="34" charset="0"/>
                <a:cs typeface="+mn-cs"/>
              </a:rPr>
              <a:t>U</a:t>
            </a:r>
            <a:r>
              <a:rPr lang="en-GB" dirty="0" smtClean="0">
                <a:solidFill>
                  <a:srgbClr val="0097E0"/>
                </a:solidFill>
                <a:latin typeface="Source Sans Pro" panose="020B0503030403020204" pitchFamily="34" charset="0"/>
                <a:cs typeface="+mn-cs"/>
              </a:rPr>
              <a:t>seful (and used) for </a:t>
            </a:r>
            <a:r>
              <a:rPr lang="en-GB" dirty="0">
                <a:solidFill>
                  <a:srgbClr val="0097E0"/>
                </a:solidFill>
                <a:latin typeface="Source Sans Pro" panose="020B0503030403020204" pitchFamily="34" charset="0"/>
                <a:cs typeface="+mn-cs"/>
              </a:rPr>
              <a:t>dimensioning </a:t>
            </a:r>
            <a:r>
              <a:rPr lang="en-GB" dirty="0" smtClean="0">
                <a:solidFill>
                  <a:srgbClr val="0097E0"/>
                </a:solidFill>
                <a:latin typeface="Source Sans Pro" panose="020B0503030403020204" pitchFamily="34" charset="0"/>
                <a:cs typeface="+mn-cs"/>
              </a:rPr>
              <a:t>the built environment as well as designing risk </a:t>
            </a:r>
            <a:r>
              <a:rPr lang="en-GB" dirty="0">
                <a:solidFill>
                  <a:srgbClr val="0097E0"/>
                </a:solidFill>
                <a:latin typeface="Source Sans Pro" panose="020B0503030403020204" pitchFamily="34" charset="0"/>
                <a:cs typeface="+mn-cs"/>
              </a:rPr>
              <a:t>reduction </a:t>
            </a:r>
            <a:r>
              <a:rPr lang="en-GB" dirty="0" smtClean="0">
                <a:solidFill>
                  <a:srgbClr val="0097E0"/>
                </a:solidFill>
                <a:latin typeface="Source Sans Pro" panose="020B0503030403020204" pitchFamily="34" charset="0"/>
                <a:cs typeface="+mn-cs"/>
              </a:rPr>
              <a:t>interventions:</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Definition of building codes</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Dimensioning of drainage systems</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Design of levees, bridges, breakwater…</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Choice of type and design of telecommunication networks</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Develop land use policies</a:t>
            </a:r>
          </a:p>
          <a:p>
            <a:pPr marL="1257300" lvl="3" indent="-342900">
              <a:spcBef>
                <a:spcPts val="0"/>
              </a:spcBef>
              <a:spcAft>
                <a:spcPts val="1200"/>
              </a:spcAft>
              <a:buFont typeface="Arial" charset="0"/>
              <a:buChar char="•"/>
            </a:pPr>
            <a:r>
              <a:rPr lang="en-GB" dirty="0" smtClean="0">
                <a:solidFill>
                  <a:srgbClr val="0097E0"/>
                </a:solidFill>
                <a:latin typeface="Source Sans Pro" panose="020B0503030403020204" pitchFamily="34" charset="0"/>
                <a:cs typeface="+mn-cs"/>
              </a:rPr>
              <a:t>Acquire emergency supplies</a:t>
            </a:r>
            <a:endParaRPr lang="en-GB" dirty="0">
              <a:solidFill>
                <a:srgbClr val="0097E0"/>
              </a:solidFill>
              <a:latin typeface="Source Sans Pro" panose="020B0503030403020204" pitchFamily="34" charset="0"/>
              <a:cs typeface="+mn-cs"/>
            </a:endParaRPr>
          </a:p>
        </p:txBody>
      </p:sp>
      <p:pic>
        <p:nvPicPr>
          <p:cNvPr id="6" name="Picture 10"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spTree>
    <p:extLst>
      <p:ext uri="{BB962C8B-B14F-4D97-AF65-F5344CB8AC3E}">
        <p14:creationId xmlns:p14="http://schemas.microsoft.com/office/powerpoint/2010/main" val="338556442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Background</a:t>
            </a:r>
            <a:endParaRPr lang="en-GB" dirty="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998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6 Rectángulo"/>
          <p:cNvSpPr/>
          <p:nvPr/>
        </p:nvSpPr>
        <p:spPr>
          <a:xfrm>
            <a:off x="251520" y="1916832"/>
            <a:ext cx="8352928" cy="4401205"/>
          </a:xfrm>
          <a:prstGeom prst="rect">
            <a:avLst/>
          </a:prstGeom>
        </p:spPr>
        <p:txBody>
          <a:bodyPr wrap="square">
            <a:spAutoFit/>
          </a:bodyPr>
          <a:lstStyle/>
          <a:p>
            <a:pPr marL="800100" lvl="3" indent="-342900">
              <a:spcBef>
                <a:spcPct val="20000"/>
              </a:spcBef>
              <a:buClr>
                <a:srgbClr val="0097E0"/>
              </a:buClr>
              <a:buFont typeface="Arial" charset="0"/>
              <a:buChar char="•"/>
              <a:tabLst>
                <a:tab pos="339725" algn="l"/>
              </a:tabLst>
            </a:pPr>
            <a:r>
              <a:rPr lang="en-US" sz="2000" dirty="0" smtClean="0">
                <a:solidFill>
                  <a:srgbClr val="0097E0"/>
                </a:solidFill>
                <a:latin typeface="Source Sans Pro" panose="020B0503030403020204" pitchFamily="34" charset="0"/>
                <a:cs typeface="+mn-cs"/>
              </a:rPr>
              <a:t>BEng and MEng in geophysics, river basin management and numerical modelling</a:t>
            </a:r>
          </a:p>
          <a:p>
            <a:pPr marL="800100" lvl="3" indent="-342900">
              <a:spcBef>
                <a:spcPct val="20000"/>
              </a:spcBef>
              <a:buClr>
                <a:srgbClr val="0097E0"/>
              </a:buClr>
              <a:buFont typeface="Arial" charset="0"/>
              <a:buChar char="•"/>
              <a:tabLst>
                <a:tab pos="339725" algn="l"/>
              </a:tabLst>
            </a:pPr>
            <a:r>
              <a:rPr lang="en-US" sz="2000" dirty="0" smtClean="0">
                <a:solidFill>
                  <a:srgbClr val="0097E0"/>
                </a:solidFill>
                <a:latin typeface="Source Sans Pro" panose="020B0503030403020204" pitchFamily="34" charset="0"/>
                <a:cs typeface="+mn-cs"/>
              </a:rPr>
              <a:t>PhD in decision making for water and flood risk</a:t>
            </a:r>
          </a:p>
          <a:p>
            <a:pPr marL="800100" lvl="3" indent="-342900">
              <a:spcBef>
                <a:spcPct val="20000"/>
              </a:spcBef>
              <a:buClr>
                <a:srgbClr val="0097E0"/>
              </a:buClr>
              <a:buFont typeface="Arial" charset="0"/>
              <a:buChar char="•"/>
              <a:tabLst>
                <a:tab pos="339725" algn="l"/>
              </a:tabLst>
            </a:pPr>
            <a:r>
              <a:rPr lang="en-US" sz="2000" dirty="0" smtClean="0">
                <a:solidFill>
                  <a:srgbClr val="0097E0"/>
                </a:solidFill>
                <a:latin typeface="Source Sans Pro" panose="020B0503030403020204" pitchFamily="34" charset="0"/>
                <a:cs typeface="+mn-cs"/>
              </a:rPr>
              <a:t>Researcher at the Max Plank Institute (numerical modelling), the </a:t>
            </a:r>
            <a:r>
              <a:rPr lang="en-GB" sz="2000" dirty="0" smtClean="0">
                <a:solidFill>
                  <a:srgbClr val="0097E0"/>
                </a:solidFill>
                <a:latin typeface="Source Sans Pro" panose="020B0503030403020204" pitchFamily="34" charset="0"/>
                <a:cs typeface="+mn-cs"/>
              </a:rPr>
              <a:t>Helmholtz </a:t>
            </a:r>
            <a:r>
              <a:rPr lang="en-GB" sz="2000" dirty="0">
                <a:solidFill>
                  <a:srgbClr val="0097E0"/>
                </a:solidFill>
                <a:latin typeface="Source Sans Pro" panose="020B0503030403020204" pitchFamily="34" charset="0"/>
                <a:cs typeface="+mn-cs"/>
              </a:rPr>
              <a:t>Centre for Environmental Research </a:t>
            </a:r>
            <a:r>
              <a:rPr lang="en-GB" sz="2000" dirty="0" smtClean="0">
                <a:solidFill>
                  <a:srgbClr val="0097E0"/>
                </a:solidFill>
                <a:latin typeface="Source Sans Pro" panose="020B0503030403020204" pitchFamily="34" charset="0"/>
                <a:cs typeface="+mn-cs"/>
              </a:rPr>
              <a:t>UFZ</a:t>
            </a:r>
            <a:r>
              <a:rPr lang="en-GB" sz="2000" dirty="0">
                <a:solidFill>
                  <a:srgbClr val="0097E0"/>
                </a:solidFill>
                <a:latin typeface="Source Sans Pro" panose="020B0503030403020204" pitchFamily="34" charset="0"/>
                <a:cs typeface="+mn-cs"/>
              </a:rPr>
              <a:t> </a:t>
            </a:r>
            <a:r>
              <a:rPr lang="en-GB" sz="2000" dirty="0" smtClean="0">
                <a:solidFill>
                  <a:srgbClr val="0097E0"/>
                </a:solidFill>
                <a:latin typeface="Source Sans Pro" panose="020B0503030403020204" pitchFamily="34" charset="0"/>
                <a:cs typeface="+mn-cs"/>
              </a:rPr>
              <a:t>(hydrological modelling)</a:t>
            </a:r>
          </a:p>
          <a:p>
            <a:pPr marL="800100" lvl="3" indent="-342900">
              <a:spcBef>
                <a:spcPct val="20000"/>
              </a:spcBef>
              <a:buClr>
                <a:srgbClr val="0097E0"/>
              </a:buClr>
              <a:buFont typeface="Arial" charset="0"/>
              <a:buChar char="•"/>
              <a:tabLst>
                <a:tab pos="339725" algn="l"/>
              </a:tabLst>
            </a:pPr>
            <a:r>
              <a:rPr lang="en-US" sz="2000" dirty="0" smtClean="0">
                <a:solidFill>
                  <a:srgbClr val="0097E0"/>
                </a:solidFill>
                <a:latin typeface="Source Sans Pro" panose="020B0503030403020204" pitchFamily="34" charset="0"/>
                <a:cs typeface="+mn-cs"/>
              </a:rPr>
              <a:t>Consulting engineer (flood risk assessment and management for UK and Europe)</a:t>
            </a:r>
            <a:endParaRPr lang="en-US" sz="2000" dirty="0">
              <a:solidFill>
                <a:srgbClr val="0097E0"/>
              </a:solidFill>
              <a:latin typeface="Source Sans Pro" panose="020B0503030403020204" pitchFamily="34" charset="0"/>
              <a:cs typeface="+mn-cs"/>
            </a:endParaRPr>
          </a:p>
          <a:p>
            <a:pPr marL="800100" lvl="3" indent="-342900">
              <a:spcBef>
                <a:spcPct val="20000"/>
              </a:spcBef>
              <a:buClr>
                <a:srgbClr val="0097E0"/>
              </a:buClr>
              <a:buFont typeface="Arial" charset="0"/>
              <a:buChar char="•"/>
              <a:tabLst>
                <a:tab pos="339725" algn="l"/>
              </a:tabLst>
            </a:pPr>
            <a:r>
              <a:rPr lang="en-GB" sz="2000" dirty="0" smtClean="0">
                <a:solidFill>
                  <a:srgbClr val="0097E0"/>
                </a:solidFill>
                <a:latin typeface="Source Sans Pro" panose="020B0503030403020204" pitchFamily="34" charset="0"/>
              </a:rPr>
              <a:t>Worked at the Earth </a:t>
            </a:r>
            <a:r>
              <a:rPr lang="en-GB" sz="2000" dirty="0">
                <a:solidFill>
                  <a:srgbClr val="0097E0"/>
                </a:solidFill>
                <a:latin typeface="Source Sans Pro" panose="020B0503030403020204" pitchFamily="34" charset="0"/>
              </a:rPr>
              <a:t>Observatory of </a:t>
            </a:r>
            <a:r>
              <a:rPr lang="en-GB" sz="2000" dirty="0" smtClean="0">
                <a:solidFill>
                  <a:srgbClr val="0097E0"/>
                </a:solidFill>
                <a:latin typeface="Source Sans Pro" panose="020B0503030403020204" pitchFamily="34" charset="0"/>
              </a:rPr>
              <a:t>Singapore on earthquake and tsunami </a:t>
            </a:r>
            <a:r>
              <a:rPr lang="en-GB" sz="2000" dirty="0">
                <a:solidFill>
                  <a:srgbClr val="0097E0"/>
                </a:solidFill>
                <a:latin typeface="Source Sans Pro" panose="020B0503030403020204" pitchFamily="34" charset="0"/>
              </a:rPr>
              <a:t>risk </a:t>
            </a:r>
            <a:r>
              <a:rPr lang="en-GB" sz="2000" dirty="0" smtClean="0">
                <a:solidFill>
                  <a:srgbClr val="0097E0"/>
                </a:solidFill>
                <a:latin typeface="Source Sans Pro" panose="020B0503030403020204" pitchFamily="34" charset="0"/>
              </a:rPr>
              <a:t>assessment and management for Sumatra</a:t>
            </a:r>
          </a:p>
          <a:p>
            <a:pPr marL="800100" lvl="3" indent="-342900">
              <a:spcBef>
                <a:spcPct val="20000"/>
              </a:spcBef>
              <a:buClr>
                <a:srgbClr val="0097E0"/>
              </a:buClr>
              <a:buFont typeface="Arial" charset="0"/>
              <a:buChar char="•"/>
              <a:tabLst>
                <a:tab pos="339725" algn="l"/>
              </a:tabLst>
            </a:pPr>
            <a:r>
              <a:rPr lang="en-GB" sz="2000" dirty="0" smtClean="0">
                <a:solidFill>
                  <a:srgbClr val="0097E0"/>
                </a:solidFill>
                <a:latin typeface="Source Sans Pro" panose="020B0503030403020204" pitchFamily="34" charset="0"/>
              </a:rPr>
              <a:t>Programme officer for risk assessment at UNISDR (global risk analysis and </a:t>
            </a:r>
            <a:r>
              <a:rPr lang="en-GB" sz="2000" dirty="0" smtClean="0">
                <a:solidFill>
                  <a:srgbClr val="0097E0"/>
                </a:solidFill>
                <a:latin typeface="Source Sans Pro" panose="020B0503030403020204" pitchFamily="34" charset="0"/>
              </a:rPr>
              <a:t>country-specific risk assessment and </a:t>
            </a:r>
            <a:r>
              <a:rPr lang="en-GB" sz="2000" dirty="0" smtClean="0">
                <a:solidFill>
                  <a:srgbClr val="0097E0"/>
                </a:solidFill>
                <a:latin typeface="Source Sans Pro" panose="020B0503030403020204" pitchFamily="34" charset="0"/>
              </a:rPr>
              <a:t>capacity building for risk </a:t>
            </a:r>
            <a:r>
              <a:rPr lang="en-GB" sz="2000" dirty="0" smtClean="0">
                <a:solidFill>
                  <a:srgbClr val="0097E0"/>
                </a:solidFill>
                <a:latin typeface="Source Sans Pro" panose="020B0503030403020204" pitchFamily="34" charset="0"/>
              </a:rPr>
              <a:t>assessment\reduction</a:t>
            </a:r>
            <a:r>
              <a:rPr lang="en-GB" sz="2000" dirty="0" smtClean="0">
                <a:solidFill>
                  <a:srgbClr val="0097E0"/>
                </a:solidFill>
                <a:latin typeface="Source Sans Pro" panose="020B0503030403020204" pitchFamily="34" charset="0"/>
              </a:rPr>
              <a:t>)</a:t>
            </a:r>
            <a:endParaRPr lang="en-US" sz="2000" dirty="0">
              <a:solidFill>
                <a:srgbClr val="000000"/>
              </a:solidFill>
              <a:latin typeface="Lucida Sans" pitchFamily="34" charset="0"/>
            </a:endParaRPr>
          </a:p>
        </p:txBody>
      </p:sp>
    </p:spTree>
    <p:extLst>
      <p:ext uri="{BB962C8B-B14F-4D97-AF65-F5344CB8AC3E}">
        <p14:creationId xmlns:p14="http://schemas.microsoft.com/office/powerpoint/2010/main" val="3206106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7714"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47715"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47716"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47717"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47718"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47719"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47720"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47721"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23493127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6706"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38100">
            <a:solidFill>
              <a:srgbClr val="FF0000"/>
            </a:solid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46707"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46708"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46709"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46710"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46711"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46712"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46713"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246802545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Exposed assets</a:t>
            </a:r>
            <a:endParaRPr lang="en-US" dirty="0"/>
          </a:p>
        </p:txBody>
      </p:sp>
      <p:pic>
        <p:nvPicPr>
          <p:cNvPr id="8" name="Picture 7"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9" name="Picture 8"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0"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1805"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0"/>
          <p:cNvSpPr/>
          <p:nvPr/>
        </p:nvSpPr>
        <p:spPr>
          <a:xfrm>
            <a:off x="295156" y="1860590"/>
            <a:ext cx="8620244" cy="4247317"/>
          </a:xfrm>
          <a:prstGeom prst="rect">
            <a:avLst/>
          </a:prstGeom>
        </p:spPr>
        <p:txBody>
          <a:bodyPr wrap="square">
            <a:spAutoFit/>
          </a:bodyPr>
          <a:lstStyle/>
          <a:p>
            <a:pPr marL="342900" lvl="1" indent="-342900">
              <a:spcBef>
                <a:spcPts val="0"/>
              </a:spcBef>
              <a:spcAft>
                <a:spcPts val="600"/>
              </a:spcAft>
              <a:buFont typeface="Arial" charset="0"/>
              <a:buChar char="•"/>
            </a:pPr>
            <a:r>
              <a:rPr lang="en-GB" sz="2000" dirty="0" smtClean="0">
                <a:solidFill>
                  <a:srgbClr val="0097E0"/>
                </a:solidFill>
                <a:latin typeface="Source Sans Pro" panose="020B0503030403020204" pitchFamily="34" charset="0"/>
                <a:cs typeface="+mn-cs"/>
              </a:rPr>
              <a:t>Exposure data identify </a:t>
            </a:r>
            <a:r>
              <a:rPr lang="en-GB" sz="2000" dirty="0">
                <a:solidFill>
                  <a:srgbClr val="0097E0"/>
                </a:solidFill>
                <a:latin typeface="Source Sans Pro" panose="020B0503030403020204" pitchFamily="34" charset="0"/>
                <a:cs typeface="+mn-cs"/>
              </a:rPr>
              <a:t>and characterize critical assets susceptible </a:t>
            </a:r>
            <a:r>
              <a:rPr lang="en-GB" sz="2000" dirty="0" smtClean="0">
                <a:solidFill>
                  <a:srgbClr val="0097E0"/>
                </a:solidFill>
                <a:latin typeface="Source Sans Pro" panose="020B0503030403020204" pitchFamily="34" charset="0"/>
                <a:cs typeface="+mn-cs"/>
              </a:rPr>
              <a:t>to damage in the occurrence of hazardous events</a:t>
            </a:r>
            <a:r>
              <a:rPr lang="en-GB" sz="2000" dirty="0">
                <a:solidFill>
                  <a:srgbClr val="0097E0"/>
                </a:solidFill>
                <a:latin typeface="Source Sans Pro" panose="020B0503030403020204" pitchFamily="34" charset="0"/>
                <a:cs typeface="+mn-cs"/>
              </a:rPr>
              <a:t> </a:t>
            </a:r>
            <a:r>
              <a:rPr lang="en-GB" sz="2000" dirty="0" smtClean="0">
                <a:solidFill>
                  <a:srgbClr val="0097E0"/>
                </a:solidFill>
                <a:latin typeface="Source Sans Pro" panose="020B0503030403020204" pitchFamily="34" charset="0"/>
                <a:cs typeface="+mn-cs"/>
              </a:rPr>
              <a:t>e.g.:</a:t>
            </a:r>
            <a:endParaRPr lang="en-GB" sz="2000" dirty="0">
              <a:solidFill>
                <a:srgbClr val="0097E0"/>
              </a:solidFill>
              <a:latin typeface="Source Sans Pro" panose="020B0503030403020204" pitchFamily="34" charset="0"/>
              <a:cs typeface="+mn-cs"/>
            </a:endParaRP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Urban </a:t>
            </a:r>
            <a:r>
              <a:rPr lang="en-GB" dirty="0">
                <a:solidFill>
                  <a:srgbClr val="0097E0"/>
                </a:solidFill>
                <a:latin typeface="Source Sans Pro" panose="020B0503030403020204" pitchFamily="34" charset="0"/>
                <a:cs typeface="+mn-cs"/>
              </a:rPr>
              <a:t>buildings</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Urban </a:t>
            </a:r>
            <a:r>
              <a:rPr lang="en-GB" dirty="0">
                <a:solidFill>
                  <a:srgbClr val="0097E0"/>
                </a:solidFill>
                <a:latin typeface="Source Sans Pro" panose="020B0503030403020204" pitchFamily="34" charset="0"/>
                <a:cs typeface="+mn-cs"/>
              </a:rPr>
              <a:t>infrastructure</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Rural areas</a:t>
            </a:r>
            <a:endParaRPr lang="en-GB" dirty="0">
              <a:solidFill>
                <a:srgbClr val="0097E0"/>
              </a:solidFill>
              <a:latin typeface="Source Sans Pro" panose="020B0503030403020204" pitchFamily="34" charset="0"/>
              <a:cs typeface="+mn-cs"/>
            </a:endParaRP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Infrastructures</a:t>
            </a:r>
            <a:endParaRPr lang="en-GB" dirty="0">
              <a:solidFill>
                <a:srgbClr val="0097E0"/>
              </a:solidFill>
              <a:latin typeface="Source Sans Pro" panose="020B0503030403020204" pitchFamily="34" charset="0"/>
              <a:cs typeface="+mn-cs"/>
            </a:endParaRP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Human exposure</a:t>
            </a:r>
            <a:endParaRPr lang="en-GB" dirty="0">
              <a:solidFill>
                <a:srgbClr val="0097E0"/>
              </a:solidFill>
              <a:latin typeface="Source Sans Pro" panose="020B0503030403020204" pitchFamily="34" charset="0"/>
              <a:cs typeface="+mn-cs"/>
            </a:endParaRPr>
          </a:p>
          <a:p>
            <a:pPr marL="1257300" lvl="3" indent="-342900">
              <a:spcBef>
                <a:spcPts val="0"/>
              </a:spcBef>
              <a:buFont typeface="Arial" charset="0"/>
              <a:buChar char="•"/>
            </a:pPr>
            <a:endParaRPr lang="en-GB" sz="2000" dirty="0" smtClean="0">
              <a:solidFill>
                <a:srgbClr val="0097E0"/>
              </a:solidFill>
              <a:latin typeface="Source Sans Pro" panose="020B0503030403020204" pitchFamily="34" charset="0"/>
              <a:cs typeface="+mn-cs"/>
            </a:endParaRPr>
          </a:p>
          <a:p>
            <a:pPr marL="342900" lvl="1" indent="-342900">
              <a:spcBef>
                <a:spcPts val="0"/>
              </a:spcBef>
              <a:spcAft>
                <a:spcPts val="600"/>
              </a:spcAft>
              <a:buFont typeface="Arial" charset="0"/>
              <a:buChar char="•"/>
            </a:pPr>
            <a:r>
              <a:rPr lang="en-GB" sz="2000" dirty="0" smtClean="0">
                <a:solidFill>
                  <a:srgbClr val="0097E0"/>
                </a:solidFill>
                <a:latin typeface="Source Sans Pro" panose="020B0503030403020204" pitchFamily="34" charset="0"/>
                <a:cs typeface="+mn-cs"/>
              </a:rPr>
              <a:t>Typical information needed:</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Geographical location</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Structural characteristics</a:t>
            </a:r>
          </a:p>
          <a:p>
            <a:pPr marL="800100" lvl="2" indent="-342900">
              <a:spcBef>
                <a:spcPts val="0"/>
              </a:spcBef>
              <a:buFont typeface="Arial" charset="0"/>
              <a:buChar char="•"/>
            </a:pPr>
            <a:r>
              <a:rPr lang="en-GB" dirty="0">
                <a:solidFill>
                  <a:srgbClr val="0097E0"/>
                </a:solidFill>
                <a:latin typeface="Source Sans Pro" panose="020B0503030403020204" pitchFamily="34" charset="0"/>
              </a:rPr>
              <a:t>Replacement </a:t>
            </a:r>
            <a:r>
              <a:rPr lang="en-GB" dirty="0" smtClean="0">
                <a:solidFill>
                  <a:srgbClr val="0097E0"/>
                </a:solidFill>
                <a:latin typeface="Source Sans Pro" panose="020B0503030403020204" pitchFamily="34" charset="0"/>
              </a:rPr>
              <a:t>values</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Human occupation</a:t>
            </a:r>
          </a:p>
          <a:p>
            <a:pPr marL="800100" lvl="2" indent="-342900">
              <a:spcBef>
                <a:spcPts val="0"/>
              </a:spcBef>
              <a:buFont typeface="Arial" charset="0"/>
              <a:buChar char="•"/>
            </a:pPr>
            <a:r>
              <a:rPr lang="en-GB" dirty="0" smtClean="0">
                <a:solidFill>
                  <a:srgbClr val="0097E0"/>
                </a:solidFill>
                <a:latin typeface="Source Sans Pro" panose="020B0503030403020204" pitchFamily="34" charset="0"/>
                <a:cs typeface="+mn-cs"/>
              </a:rPr>
              <a:t>Socio-economic characteristics of the occupants</a:t>
            </a:r>
          </a:p>
        </p:txBody>
      </p:sp>
    </p:spTree>
    <p:extLst>
      <p:ext uri="{BB962C8B-B14F-4D97-AF65-F5344CB8AC3E}">
        <p14:creationId xmlns:p14="http://schemas.microsoft.com/office/powerpoint/2010/main" val="3074640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592" y="1885890"/>
            <a:ext cx="8070207" cy="400110"/>
          </a:xfrm>
          <a:prstGeom prst="rect">
            <a:avLst/>
          </a:prstGeom>
        </p:spPr>
        <p:txBody>
          <a:bodyPr wrap="square">
            <a:spAutoFit/>
          </a:bodyPr>
          <a:lstStyle/>
          <a:p>
            <a:pPr marL="800100" lvl="2" indent="-342900">
              <a:spcBef>
                <a:spcPts val="0"/>
              </a:spcBef>
              <a:buFont typeface="Arial" charset="0"/>
              <a:buChar char="•"/>
            </a:pPr>
            <a:r>
              <a:rPr lang="en-GB" sz="2000" dirty="0">
                <a:solidFill>
                  <a:srgbClr val="0097E0"/>
                </a:solidFill>
                <a:latin typeface="Source Sans Pro" panose="020B0503030403020204" pitchFamily="34" charset="0"/>
              </a:rPr>
              <a:t>They can be represented </a:t>
            </a:r>
            <a:r>
              <a:rPr lang="en-GB" sz="2000" dirty="0" smtClean="0">
                <a:solidFill>
                  <a:srgbClr val="0097E0"/>
                </a:solidFill>
                <a:latin typeface="Source Sans Pro" panose="020B0503030403020204" pitchFamily="34" charset="0"/>
              </a:rPr>
              <a:t>with different resolutions</a:t>
            </a:r>
            <a:endParaRPr lang="en-GB" sz="2000" dirty="0">
              <a:solidFill>
                <a:srgbClr val="0097E0"/>
              </a:solidFill>
              <a:latin typeface="Source Sans Pro" panose="020B0503030403020204" pitchFamily="34" charset="0"/>
            </a:endParaRPr>
          </a:p>
        </p:txBody>
      </p:sp>
      <p:sp>
        <p:nvSpPr>
          <p:cNvPr id="5" name="Title 1"/>
          <p:cNvSpPr txBox="1">
            <a:spLocks/>
          </p:cNvSpPr>
          <p:nvPr/>
        </p:nvSpPr>
        <p:spPr bwMode="auto">
          <a:xfrm>
            <a:off x="5334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Exposed assets</a:t>
            </a:r>
            <a:endParaRPr lang="en-US" dirty="0"/>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282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350" y="3315269"/>
            <a:ext cx="1769917" cy="230460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3854" y="3276600"/>
            <a:ext cx="1814653" cy="2340000"/>
          </a:xfrm>
          <a:prstGeom prst="rect">
            <a:avLst/>
          </a:prstGeom>
        </p:spPr>
      </p:pic>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6570" y="3315269"/>
            <a:ext cx="1749592" cy="2304000"/>
          </a:xfrm>
          <a:prstGeom prst="rect">
            <a:avLst/>
          </a:prstGeom>
        </p:spPr>
      </p:pic>
      <p:pic>
        <p:nvPicPr>
          <p:cNvPr id="12" name="Picture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45846" y="3303896"/>
            <a:ext cx="1755706" cy="2304000"/>
          </a:xfrm>
          <a:prstGeom prst="rect">
            <a:avLst/>
          </a:prstGeom>
        </p:spPr>
      </p:pic>
      <p:pic>
        <p:nvPicPr>
          <p:cNvPr id="13" name="Picture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40182" y="3344840"/>
            <a:ext cx="1739808" cy="2268000"/>
          </a:xfrm>
          <a:prstGeom prst="rect">
            <a:avLst/>
          </a:prstGeom>
        </p:spPr>
      </p:pic>
      <p:sp>
        <p:nvSpPr>
          <p:cNvPr id="14" name="Rectangle 13"/>
          <p:cNvSpPr/>
          <p:nvPr/>
        </p:nvSpPr>
        <p:spPr>
          <a:xfrm>
            <a:off x="-125589" y="2952690"/>
            <a:ext cx="2279008" cy="400110"/>
          </a:xfrm>
          <a:prstGeom prst="rect">
            <a:avLst/>
          </a:prstGeom>
        </p:spPr>
        <p:txBody>
          <a:bodyPr wrap="square">
            <a:spAutoFit/>
          </a:bodyPr>
          <a:lstStyle/>
          <a:p>
            <a:pPr marL="457200" lvl="2">
              <a:spcBef>
                <a:spcPts val="0"/>
              </a:spcBef>
            </a:pPr>
            <a:r>
              <a:rPr lang="en-GB" sz="2000" dirty="0" smtClean="0">
                <a:solidFill>
                  <a:srgbClr val="0097E0"/>
                </a:solidFill>
                <a:latin typeface="Source Sans Pro" panose="020B0503030403020204" pitchFamily="34" charset="0"/>
              </a:rPr>
              <a:t>by building</a:t>
            </a:r>
            <a:endParaRPr lang="en-GB" sz="2000" dirty="0">
              <a:solidFill>
                <a:srgbClr val="0097E0"/>
              </a:solidFill>
              <a:latin typeface="Source Sans Pro" panose="020B0503030403020204" pitchFamily="34" charset="0"/>
            </a:endParaRPr>
          </a:p>
        </p:txBody>
      </p:sp>
      <p:sp>
        <p:nvSpPr>
          <p:cNvPr id="15" name="Rectangle 14"/>
          <p:cNvSpPr/>
          <p:nvPr/>
        </p:nvSpPr>
        <p:spPr>
          <a:xfrm>
            <a:off x="1905000" y="2952690"/>
            <a:ext cx="1524000" cy="400110"/>
          </a:xfrm>
          <a:prstGeom prst="rect">
            <a:avLst/>
          </a:prstGeom>
        </p:spPr>
        <p:txBody>
          <a:bodyPr wrap="square">
            <a:spAutoFit/>
          </a:bodyPr>
          <a:lstStyle/>
          <a:p>
            <a:pPr marL="457200" lvl="2">
              <a:spcBef>
                <a:spcPts val="0"/>
              </a:spcBef>
            </a:pPr>
            <a:r>
              <a:rPr lang="en-GB" sz="2000" dirty="0" smtClean="0">
                <a:solidFill>
                  <a:srgbClr val="0097E0"/>
                </a:solidFill>
                <a:latin typeface="Source Sans Pro" panose="020B0503030403020204" pitchFamily="34" charset="0"/>
              </a:rPr>
              <a:t>block</a:t>
            </a:r>
            <a:endParaRPr lang="en-GB" sz="2000" dirty="0">
              <a:solidFill>
                <a:srgbClr val="0097E0"/>
              </a:solidFill>
              <a:latin typeface="Source Sans Pro" panose="020B0503030403020204" pitchFamily="34" charset="0"/>
            </a:endParaRPr>
          </a:p>
        </p:txBody>
      </p:sp>
      <p:sp>
        <p:nvSpPr>
          <p:cNvPr id="16" name="Rectangle 15"/>
          <p:cNvSpPr/>
          <p:nvPr/>
        </p:nvSpPr>
        <p:spPr>
          <a:xfrm>
            <a:off x="3232926" y="2952690"/>
            <a:ext cx="2786874" cy="400110"/>
          </a:xfrm>
          <a:prstGeom prst="rect">
            <a:avLst/>
          </a:prstGeom>
        </p:spPr>
        <p:txBody>
          <a:bodyPr wrap="square">
            <a:spAutoFit/>
          </a:bodyPr>
          <a:lstStyle/>
          <a:p>
            <a:pPr marL="457200" lvl="2">
              <a:spcBef>
                <a:spcPts val="0"/>
              </a:spcBef>
            </a:pPr>
            <a:r>
              <a:rPr lang="en-GB" sz="2000" dirty="0" smtClean="0">
                <a:solidFill>
                  <a:srgbClr val="0097E0"/>
                </a:solidFill>
                <a:latin typeface="Source Sans Pro" panose="020B0503030403020204" pitchFamily="34" charset="0"/>
              </a:rPr>
              <a:t>neighbourhood</a:t>
            </a:r>
            <a:endParaRPr lang="en-GB" sz="2000" dirty="0">
              <a:solidFill>
                <a:srgbClr val="0097E0"/>
              </a:solidFill>
              <a:latin typeface="Source Sans Pro" panose="020B0503030403020204" pitchFamily="34" charset="0"/>
            </a:endParaRPr>
          </a:p>
        </p:txBody>
      </p:sp>
      <p:sp>
        <p:nvSpPr>
          <p:cNvPr id="17" name="Rectangle 16"/>
          <p:cNvSpPr/>
          <p:nvPr/>
        </p:nvSpPr>
        <p:spPr>
          <a:xfrm>
            <a:off x="5569592" y="2952690"/>
            <a:ext cx="2279008" cy="400110"/>
          </a:xfrm>
          <a:prstGeom prst="rect">
            <a:avLst/>
          </a:prstGeom>
        </p:spPr>
        <p:txBody>
          <a:bodyPr wrap="square">
            <a:spAutoFit/>
          </a:bodyPr>
          <a:lstStyle/>
          <a:p>
            <a:pPr marL="457200" lvl="2">
              <a:spcBef>
                <a:spcPts val="0"/>
              </a:spcBef>
            </a:pPr>
            <a:r>
              <a:rPr lang="en-GB" sz="2000" dirty="0" smtClean="0">
                <a:solidFill>
                  <a:srgbClr val="0097E0"/>
                </a:solidFill>
                <a:latin typeface="Source Sans Pro" panose="020B0503030403020204" pitchFamily="34" charset="0"/>
              </a:rPr>
              <a:t>district</a:t>
            </a:r>
            <a:endParaRPr lang="en-GB" sz="2000" dirty="0">
              <a:solidFill>
                <a:srgbClr val="0097E0"/>
              </a:solidFill>
              <a:latin typeface="Source Sans Pro" panose="020B0503030403020204" pitchFamily="34" charset="0"/>
            </a:endParaRPr>
          </a:p>
        </p:txBody>
      </p:sp>
      <p:sp>
        <p:nvSpPr>
          <p:cNvPr id="18" name="Rectangle 17"/>
          <p:cNvSpPr/>
          <p:nvPr/>
        </p:nvSpPr>
        <p:spPr>
          <a:xfrm>
            <a:off x="7245992" y="2952690"/>
            <a:ext cx="2279008" cy="400110"/>
          </a:xfrm>
          <a:prstGeom prst="rect">
            <a:avLst/>
          </a:prstGeom>
        </p:spPr>
        <p:txBody>
          <a:bodyPr wrap="square">
            <a:spAutoFit/>
          </a:bodyPr>
          <a:lstStyle/>
          <a:p>
            <a:pPr marL="457200" lvl="2">
              <a:spcBef>
                <a:spcPts val="0"/>
              </a:spcBef>
            </a:pPr>
            <a:r>
              <a:rPr lang="en-GB" sz="2000" dirty="0" smtClean="0">
                <a:solidFill>
                  <a:srgbClr val="0097E0"/>
                </a:solidFill>
                <a:latin typeface="Source Sans Pro" panose="020B0503030403020204" pitchFamily="34" charset="0"/>
              </a:rPr>
              <a:t>county</a:t>
            </a:r>
            <a:endParaRPr lang="en-GB" sz="2000"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3085617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1"/>
          <p:cNvSpPr txBox="1">
            <a:spLocks noChangeArrowheads="1"/>
          </p:cNvSpPr>
          <p:nvPr/>
        </p:nvSpPr>
        <p:spPr bwMode="auto">
          <a:xfrm>
            <a:off x="1258888" y="1676400"/>
            <a:ext cx="756126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800100" lvl="2" indent="-342900">
              <a:spcBef>
                <a:spcPts val="0"/>
              </a:spcBef>
              <a:buFont typeface="Arial" charset="0"/>
              <a:buChar char="•"/>
            </a:pPr>
            <a:r>
              <a:rPr lang="en-GB" sz="2000" dirty="0">
                <a:solidFill>
                  <a:srgbClr val="0097E0"/>
                </a:solidFill>
                <a:latin typeface="Source Sans Pro" panose="020B0503030403020204" pitchFamily="34" charset="0"/>
                <a:ea typeface="+mn-ea"/>
              </a:rPr>
              <a:t>Example of exposure data – </a:t>
            </a:r>
            <a:r>
              <a:rPr lang="en-GB" sz="2000" dirty="0" smtClean="0">
                <a:solidFill>
                  <a:srgbClr val="0097E0"/>
                </a:solidFill>
                <a:latin typeface="Source Sans Pro" panose="020B0503030403020204" pitchFamily="34" charset="0"/>
                <a:ea typeface="+mn-ea"/>
              </a:rPr>
              <a:t>high resolution</a:t>
            </a:r>
            <a:endParaRPr lang="en-GB" sz="2000" dirty="0">
              <a:solidFill>
                <a:srgbClr val="0097E0"/>
              </a:solidFill>
              <a:latin typeface="Source Sans Pro" panose="020B0503030403020204" pitchFamily="34" charset="0"/>
              <a:ea typeface="+mn-ea"/>
            </a:endParaRPr>
          </a:p>
          <a:p>
            <a:pPr>
              <a:spcBef>
                <a:spcPts val="1200"/>
              </a:spcBef>
              <a:spcAft>
                <a:spcPts val="1200"/>
              </a:spcAft>
              <a:buFont typeface="Arial" panose="020B0604020202020204" pitchFamily="34" charset="0"/>
              <a:buChar char="•"/>
            </a:pPr>
            <a:endParaRPr lang="en-GB" dirty="0"/>
          </a:p>
          <a:p>
            <a:pPr>
              <a:spcBef>
                <a:spcPts val="1200"/>
              </a:spcBef>
              <a:spcAft>
                <a:spcPts val="1200"/>
              </a:spcAft>
              <a:buFont typeface="Arial" panose="020B0604020202020204" pitchFamily="34" charset="0"/>
              <a:buChar char="•"/>
            </a:pPr>
            <a:endParaRPr lang="en-GB" dirty="0"/>
          </a:p>
        </p:txBody>
      </p:sp>
      <p:pic>
        <p:nvPicPr>
          <p:cNvPr id="2662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9250" y="2239962"/>
            <a:ext cx="61928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3419475" y="2133600"/>
            <a:ext cx="2665413" cy="996950"/>
          </a:xfrm>
          <a:prstGeom prst="rect">
            <a:avLst/>
          </a:prstGeom>
          <a:solidFill>
            <a:schemeClr val="bg1"/>
          </a:solidFill>
          <a:ln w="25400" cap="flat" cmpd="sng" algn="ctr">
            <a:solidFill>
              <a:schemeClr val="accent5">
                <a:lumMod val="75000"/>
              </a:schemeClr>
            </a:solidFill>
            <a:prstDash val="solid"/>
            <a:round/>
            <a:headEnd type="none" w="med" len="med"/>
            <a:tailEnd type="none" w="med" len="med"/>
          </a:ln>
          <a:effectLst/>
          <a:extLst/>
        </p:spPr>
        <p:txBody>
          <a:bodyPr/>
          <a:lstStyle/>
          <a:p>
            <a:pPr>
              <a:defRPr/>
            </a:pPr>
            <a:r>
              <a:rPr lang="en-GB" sz="1200" dirty="0"/>
              <a:t>Type: Reinforced concrete</a:t>
            </a:r>
          </a:p>
          <a:p>
            <a:pPr>
              <a:defRPr/>
            </a:pPr>
            <a:r>
              <a:rPr lang="en-GB" sz="1200" dirty="0">
                <a:latin typeface="Arial" charset="0"/>
                <a:ea typeface="ＭＳ Ｐゴシック" charset="0"/>
              </a:rPr>
              <a:t>Area: 80 </a:t>
            </a:r>
            <a:r>
              <a:rPr lang="en-GB" sz="1200" dirty="0" err="1">
                <a:latin typeface="Arial" charset="0"/>
                <a:ea typeface="ＭＳ Ｐゴシック" charset="0"/>
              </a:rPr>
              <a:t>sqm</a:t>
            </a:r>
            <a:endParaRPr lang="en-GB" sz="1200" dirty="0">
              <a:latin typeface="Arial" charset="0"/>
              <a:ea typeface="ＭＳ Ｐゴシック" charset="0"/>
            </a:endParaRPr>
          </a:p>
          <a:p>
            <a:pPr>
              <a:defRPr/>
            </a:pPr>
            <a:r>
              <a:rPr lang="en-GB" sz="1200" dirty="0">
                <a:latin typeface="Arial" charset="0"/>
                <a:ea typeface="ＭＳ Ｐゴシック" charset="0"/>
              </a:rPr>
              <a:t>Occupancy: 8 people</a:t>
            </a:r>
          </a:p>
          <a:p>
            <a:pPr>
              <a:defRPr/>
            </a:pPr>
            <a:r>
              <a:rPr lang="en-GB" sz="1200" dirty="0">
                <a:latin typeface="Arial" charset="0"/>
                <a:ea typeface="ＭＳ Ｐゴシック" charset="0"/>
              </a:rPr>
              <a:t>Use: Residential</a:t>
            </a:r>
          </a:p>
          <a:p>
            <a:pPr>
              <a:defRPr/>
            </a:pPr>
            <a:r>
              <a:rPr lang="en-GB" sz="1200" dirty="0">
                <a:latin typeface="Arial" charset="0"/>
                <a:ea typeface="ＭＳ Ｐゴシック" charset="0"/>
              </a:rPr>
              <a:t>Value: 20,000 US$</a:t>
            </a:r>
          </a:p>
          <a:p>
            <a:pPr>
              <a:defRPr/>
            </a:pPr>
            <a:endParaRPr lang="en-GB" sz="1200" dirty="0">
              <a:latin typeface="Arial" charset="0"/>
              <a:ea typeface="ＭＳ Ｐゴシック" charset="0"/>
            </a:endParaRPr>
          </a:p>
        </p:txBody>
      </p:sp>
      <p:cxnSp>
        <p:nvCxnSpPr>
          <p:cNvPr id="7" name="Straight Connector 6"/>
          <p:cNvCxnSpPr>
            <a:stCxn id="3" idx="1"/>
            <a:endCxn id="8" idx="0"/>
          </p:cNvCxnSpPr>
          <p:nvPr/>
        </p:nvCxnSpPr>
        <p:spPr bwMode="auto">
          <a:xfrm flipH="1">
            <a:off x="2733675" y="2632075"/>
            <a:ext cx="685800" cy="261937"/>
          </a:xfrm>
          <a:prstGeom prst="line">
            <a:avLst/>
          </a:prstGeom>
          <a:solidFill>
            <a:schemeClr val="accent1"/>
          </a:solidFill>
          <a:ln w="19050" cap="flat" cmpd="sng" algn="ctr">
            <a:solidFill>
              <a:schemeClr val="accent5">
                <a:lumMod val="75000"/>
              </a:schemeClr>
            </a:solidFill>
            <a:prstDash val="solid"/>
            <a:round/>
            <a:headEnd type="none" w="med" len="med"/>
            <a:tailEnd type="none" w="med" len="med"/>
          </a:ln>
          <a:effectLst/>
          <a:extLst/>
        </p:spPr>
      </p:cxnSp>
      <p:sp>
        <p:nvSpPr>
          <p:cNvPr id="8" name="Parallelogram 7"/>
          <p:cNvSpPr/>
          <p:nvPr/>
        </p:nvSpPr>
        <p:spPr bwMode="auto">
          <a:xfrm rot="3385425">
            <a:off x="2628107" y="2870993"/>
            <a:ext cx="122238" cy="104775"/>
          </a:xfrm>
          <a:prstGeom prst="parallelogram">
            <a:avLst/>
          </a:prstGeom>
          <a:solidFill>
            <a:schemeClr val="accent5">
              <a:lumMod val="7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GB">
              <a:latin typeface="Arial" charset="0"/>
              <a:ea typeface="ＭＳ Ｐゴシック" charset="0"/>
            </a:endParaRPr>
          </a:p>
        </p:txBody>
      </p:sp>
      <p:sp>
        <p:nvSpPr>
          <p:cNvPr id="20" name="Rectangle 19"/>
          <p:cNvSpPr/>
          <p:nvPr/>
        </p:nvSpPr>
        <p:spPr bwMode="auto">
          <a:xfrm>
            <a:off x="4572000" y="4211637"/>
            <a:ext cx="4572000" cy="996950"/>
          </a:xfrm>
          <a:prstGeom prst="rect">
            <a:avLst/>
          </a:prstGeom>
          <a:solidFill>
            <a:schemeClr val="bg1"/>
          </a:solidFill>
          <a:ln w="25400" cap="flat" cmpd="sng" algn="ctr">
            <a:solidFill>
              <a:schemeClr val="accent5">
                <a:lumMod val="75000"/>
              </a:schemeClr>
            </a:solidFill>
            <a:prstDash val="solid"/>
            <a:round/>
            <a:headEnd type="none" w="med" len="med"/>
            <a:tailEnd type="none" w="med" len="med"/>
          </a:ln>
          <a:effectLst/>
          <a:extLst/>
        </p:spPr>
        <p:txBody>
          <a:bodyPr/>
          <a:lstStyle/>
          <a:p>
            <a:pPr>
              <a:defRPr/>
            </a:pPr>
            <a:r>
              <a:rPr lang="en-GB" sz="1200" dirty="0"/>
              <a:t>Type: Precast reinforced concrete frame with masonry infill walls</a:t>
            </a:r>
          </a:p>
          <a:p>
            <a:pPr>
              <a:defRPr/>
            </a:pPr>
            <a:r>
              <a:rPr lang="en-GB" sz="1200" dirty="0">
                <a:latin typeface="Arial" charset="0"/>
                <a:ea typeface="ＭＳ Ｐゴシック" charset="0"/>
              </a:rPr>
              <a:t>Area: 200 </a:t>
            </a:r>
            <a:r>
              <a:rPr lang="en-GB" sz="1200" dirty="0" err="1">
                <a:latin typeface="Arial" charset="0"/>
                <a:ea typeface="ＭＳ Ｐゴシック" charset="0"/>
              </a:rPr>
              <a:t>sqm</a:t>
            </a:r>
            <a:endParaRPr lang="en-GB" sz="1200" dirty="0">
              <a:latin typeface="Arial" charset="0"/>
              <a:ea typeface="ＭＳ Ｐゴシック" charset="0"/>
            </a:endParaRPr>
          </a:p>
          <a:p>
            <a:pPr>
              <a:defRPr/>
            </a:pPr>
            <a:r>
              <a:rPr lang="en-GB" sz="1200" dirty="0">
                <a:latin typeface="Arial" charset="0"/>
                <a:ea typeface="ＭＳ Ｐゴシック" charset="0"/>
              </a:rPr>
              <a:t>Occupancy: 100 people</a:t>
            </a:r>
          </a:p>
          <a:p>
            <a:pPr>
              <a:defRPr/>
            </a:pPr>
            <a:r>
              <a:rPr lang="en-GB" sz="1200" dirty="0">
                <a:latin typeface="Arial" charset="0"/>
                <a:ea typeface="ＭＳ Ｐゴシック" charset="0"/>
              </a:rPr>
              <a:t>Use: Mixed (residential and offices)</a:t>
            </a:r>
          </a:p>
          <a:p>
            <a:pPr>
              <a:defRPr/>
            </a:pPr>
            <a:r>
              <a:rPr lang="en-GB" sz="1200" dirty="0">
                <a:latin typeface="Arial" charset="0"/>
                <a:ea typeface="ＭＳ Ｐゴシック" charset="0"/>
              </a:rPr>
              <a:t>Value: 100,000 US$</a:t>
            </a:r>
          </a:p>
          <a:p>
            <a:pPr>
              <a:defRPr/>
            </a:pPr>
            <a:endParaRPr lang="en-GB" sz="1200" dirty="0">
              <a:latin typeface="Arial" charset="0"/>
              <a:ea typeface="ＭＳ Ｐゴシック" charset="0"/>
            </a:endParaRPr>
          </a:p>
        </p:txBody>
      </p:sp>
      <p:cxnSp>
        <p:nvCxnSpPr>
          <p:cNvPr id="21" name="Straight Connector 20"/>
          <p:cNvCxnSpPr>
            <a:stCxn id="20" idx="1"/>
            <a:endCxn id="22" idx="0"/>
          </p:cNvCxnSpPr>
          <p:nvPr/>
        </p:nvCxnSpPr>
        <p:spPr bwMode="auto">
          <a:xfrm flipH="1">
            <a:off x="3886200" y="4710112"/>
            <a:ext cx="685800" cy="261938"/>
          </a:xfrm>
          <a:prstGeom prst="line">
            <a:avLst/>
          </a:prstGeom>
          <a:solidFill>
            <a:schemeClr val="accent1"/>
          </a:solidFill>
          <a:ln w="19050" cap="flat" cmpd="sng" algn="ctr">
            <a:solidFill>
              <a:schemeClr val="accent5">
                <a:lumMod val="75000"/>
              </a:schemeClr>
            </a:solidFill>
            <a:prstDash val="solid"/>
            <a:round/>
            <a:headEnd type="none" w="med" len="med"/>
            <a:tailEnd type="none" w="med" len="med"/>
          </a:ln>
          <a:effectLst/>
          <a:extLst/>
        </p:spPr>
      </p:cxnSp>
      <p:sp>
        <p:nvSpPr>
          <p:cNvPr id="22" name="Parallelogram 21"/>
          <p:cNvSpPr/>
          <p:nvPr/>
        </p:nvSpPr>
        <p:spPr bwMode="auto">
          <a:xfrm rot="3385425">
            <a:off x="3780632" y="4949031"/>
            <a:ext cx="122237" cy="104775"/>
          </a:xfrm>
          <a:prstGeom prst="parallelogram">
            <a:avLst/>
          </a:prstGeom>
          <a:solidFill>
            <a:schemeClr val="accent5">
              <a:lumMod val="7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GB">
              <a:latin typeface="Arial" charset="0"/>
              <a:ea typeface="ＭＳ Ｐゴシック" charset="0"/>
            </a:endParaRPr>
          </a:p>
        </p:txBody>
      </p:sp>
      <p:sp>
        <p:nvSpPr>
          <p:cNvPr id="11" name="Title 1"/>
          <p:cNvSpPr txBox="1">
            <a:spLocks/>
          </p:cNvSpPr>
          <p:nvPr/>
        </p:nvSpPr>
        <p:spPr bwMode="auto">
          <a:xfrm>
            <a:off x="5334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Exposed assets</a:t>
            </a:r>
          </a:p>
          <a:p>
            <a:r>
              <a:rPr lang="en-GB" dirty="0" smtClean="0"/>
              <a:t>examples</a:t>
            </a:r>
            <a:endParaRPr lang="en-US" dirty="0"/>
          </a:p>
        </p:txBody>
      </p:sp>
      <p:pic>
        <p:nvPicPr>
          <p:cNvPr id="12" name="Picture 11"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3" name="Picture 12"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4"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3848"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39453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1"/>
          <p:cNvSpPr txBox="1">
            <a:spLocks noChangeArrowheads="1"/>
          </p:cNvSpPr>
          <p:nvPr/>
        </p:nvSpPr>
        <p:spPr bwMode="auto">
          <a:xfrm>
            <a:off x="1258888" y="1676400"/>
            <a:ext cx="75612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285750" indent="-285750">
              <a:spcBef>
                <a:spcPts val="1200"/>
              </a:spcBef>
              <a:spcAft>
                <a:spcPts val="1200"/>
              </a:spcAft>
              <a:buFont typeface="Arial" panose="020B0604020202020204" pitchFamily="34" charset="0"/>
              <a:buChar char="•"/>
              <a:defRPr>
                <a:latin typeface="Arial" panose="020B0604020202020204" pitchFamily="34" charset="0"/>
                <a:ea typeface="MS PGothic" panose="020B0600070205080204" pitchFamily="34" charset="-128"/>
              </a:defRPr>
            </a:lvl1pPr>
            <a:lvl2pPr marL="742950" indent="-285750">
              <a:defRPr>
                <a:latin typeface="Arial" panose="020B0604020202020204" pitchFamily="34" charset="0"/>
                <a:ea typeface="MS PGothic" panose="020B0600070205080204" pitchFamily="34" charset="-128"/>
              </a:defRPr>
            </a:lvl2pPr>
            <a:lvl3pPr marL="800100" lvl="2" indent="-342900">
              <a:spcBef>
                <a:spcPts val="0"/>
              </a:spcBef>
              <a:buFont typeface="Arial" charset="0"/>
              <a:buChar char="•"/>
              <a:defRPr sz="2000">
                <a:solidFill>
                  <a:srgbClr val="0097E0"/>
                </a:solidFill>
                <a:latin typeface="Source Sans Pro" panose="020B0503030403020204" pitchFamily="34" charset="0"/>
              </a:defRPr>
            </a:lvl3pPr>
            <a:lvl4pPr marL="1600200" indent="-228600">
              <a:defRPr>
                <a:latin typeface="Arial" panose="020B0604020202020204" pitchFamily="34" charset="0"/>
                <a:ea typeface="MS PGothic" panose="020B0600070205080204" pitchFamily="34" charset="-128"/>
              </a:defRPr>
            </a:lvl4pPr>
            <a:lvl5pPr marL="2057400" indent="-228600">
              <a:defRPr>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latin typeface="Arial" panose="020B0604020202020204" pitchFamily="34" charset="0"/>
                <a:ea typeface="MS PGothic" panose="020B0600070205080204" pitchFamily="34" charset="-128"/>
              </a:defRPr>
            </a:lvl9pPr>
          </a:lstStyle>
          <a:p>
            <a:pPr lvl="2"/>
            <a:r>
              <a:rPr lang="en-GB" dirty="0"/>
              <a:t>Example of exposure data – </a:t>
            </a:r>
            <a:r>
              <a:rPr lang="en-GB" dirty="0" smtClean="0"/>
              <a:t>low resolution</a:t>
            </a:r>
            <a:endParaRPr lang="en-GB" dirty="0"/>
          </a:p>
          <a:p>
            <a:endParaRPr lang="en-GB" dirty="0"/>
          </a:p>
          <a:p>
            <a:endParaRPr lang="en-GB" dirty="0"/>
          </a:p>
          <a:p>
            <a:endParaRPr lang="en-GB" dirty="0"/>
          </a:p>
        </p:txBody>
      </p:sp>
      <p:pic>
        <p:nvPicPr>
          <p:cNvPr id="28676" name="Picture 2" descr="Example_Exposure_New_York-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150" y="2193925"/>
            <a:ext cx="598487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1"/>
          <p:cNvSpPr>
            <a:spLocks noChangeArrowheads="1"/>
          </p:cNvSpPr>
          <p:nvPr/>
        </p:nvSpPr>
        <p:spPr bwMode="auto">
          <a:xfrm>
            <a:off x="4572000" y="4067175"/>
            <a:ext cx="4572000" cy="996950"/>
          </a:xfrm>
          <a:prstGeom prst="rect">
            <a:avLst/>
          </a:prstGeom>
          <a:solidFill>
            <a:schemeClr val="bg1"/>
          </a:solidFill>
          <a:ln w="25400" algn="ctr">
            <a:solidFill>
              <a:srgbClr val="C01933"/>
            </a:solidFill>
            <a:round/>
            <a:headEnd/>
            <a:tailEnd/>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sz="1200"/>
              <a:t>Type: 20% Precast reinforced concrete frame; 40% reinforced concrete; 40% wood frame and masonry infill walls</a:t>
            </a:r>
          </a:p>
          <a:p>
            <a:r>
              <a:rPr lang="en-GB" sz="1200"/>
              <a:t>Area: 25 sqKm</a:t>
            </a:r>
          </a:p>
          <a:p>
            <a:r>
              <a:rPr lang="en-GB" sz="1200"/>
              <a:t>Use: 60% residential; 5% schools; 15% hospitals; 20% offices</a:t>
            </a:r>
          </a:p>
          <a:p>
            <a:r>
              <a:rPr lang="en-GB" sz="1200"/>
              <a:t>Value: 250,000 MUS$</a:t>
            </a:r>
          </a:p>
          <a:p>
            <a:endParaRPr lang="en-GB" sz="1200"/>
          </a:p>
        </p:txBody>
      </p:sp>
      <p:cxnSp>
        <p:nvCxnSpPr>
          <p:cNvPr id="28678" name="Straight Connector 12"/>
          <p:cNvCxnSpPr>
            <a:cxnSpLocks noChangeShapeType="1"/>
            <a:stCxn id="28677" idx="1"/>
          </p:cNvCxnSpPr>
          <p:nvPr/>
        </p:nvCxnSpPr>
        <p:spPr bwMode="auto">
          <a:xfrm flipH="1">
            <a:off x="3886200" y="4565650"/>
            <a:ext cx="685800" cy="261938"/>
          </a:xfrm>
          <a:prstGeom prst="line">
            <a:avLst/>
          </a:prstGeom>
          <a:noFill/>
          <a:ln w="19050" algn="ctr">
            <a:solidFill>
              <a:srgbClr val="C01933"/>
            </a:solidFill>
            <a:round/>
            <a:headEnd/>
            <a:tailEnd/>
          </a:ln>
        </p:spPr>
      </p:cxnSp>
      <p:sp>
        <p:nvSpPr>
          <p:cNvPr id="7" name="Title 1"/>
          <p:cNvSpPr txBox="1">
            <a:spLocks/>
          </p:cNvSpPr>
          <p:nvPr/>
        </p:nvSpPr>
        <p:spPr bwMode="auto">
          <a:xfrm>
            <a:off x="6858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Exposed assets</a:t>
            </a:r>
          </a:p>
          <a:p>
            <a:r>
              <a:rPr lang="en-GB" dirty="0" smtClean="0"/>
              <a:t>examples</a:t>
            </a:r>
            <a:endParaRPr lang="en-US" dirty="0"/>
          </a:p>
        </p:txBody>
      </p:sp>
      <p:pic>
        <p:nvPicPr>
          <p:cNvPr id="8" name="Picture 7"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9" name="Picture 8"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0"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14872"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54696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9754"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49755"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49756"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49757"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49758"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49759"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49760"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49761"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11680604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8746"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48747"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48748"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48749"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48750"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48751"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48752"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48753"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w="38100">
            <a:solidFill>
              <a:srgbClr val="FF0000"/>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14686033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442758" y="2667000"/>
            <a:ext cx="6482042" cy="32004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43" name="Title 1"/>
          <p:cNvSpPr txBox="1">
            <a:spLocks/>
          </p:cNvSpPr>
          <p:nvPr/>
        </p:nvSpPr>
        <p:spPr bwMode="auto">
          <a:xfrm>
            <a:off x="6858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Vulnerability functions</a:t>
            </a:r>
            <a:endParaRPr lang="en-US"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5158" y="2806148"/>
            <a:ext cx="6172200" cy="3048000"/>
          </a:xfrm>
          <a:prstGeom prst="rect">
            <a:avLst/>
          </a:prstGeom>
        </p:spPr>
      </p:pic>
      <p:sp>
        <p:nvSpPr>
          <p:cNvPr id="6" name="Rectangle 5"/>
          <p:cNvSpPr/>
          <p:nvPr/>
        </p:nvSpPr>
        <p:spPr>
          <a:xfrm>
            <a:off x="381000" y="1676400"/>
            <a:ext cx="8534400" cy="707886"/>
          </a:xfrm>
          <a:prstGeom prst="rect">
            <a:avLst/>
          </a:prstGeom>
        </p:spPr>
        <p:txBody>
          <a:bodyPr wrap="square">
            <a:spAutoFit/>
          </a:bodyPr>
          <a:lstStyle/>
          <a:p>
            <a:pPr marL="342900" lvl="2" indent="-342900">
              <a:spcBef>
                <a:spcPct val="20000"/>
              </a:spcBef>
              <a:buClr>
                <a:srgbClr val="0097E0"/>
              </a:buClr>
              <a:buFont typeface="Arial" charset="0"/>
              <a:buChar char="•"/>
              <a:tabLst>
                <a:tab pos="339725" algn="l"/>
              </a:tabLst>
            </a:pPr>
            <a:r>
              <a:rPr lang="en-US" sz="2000" dirty="0">
                <a:solidFill>
                  <a:srgbClr val="0097E0"/>
                </a:solidFill>
                <a:latin typeface="Source Sans Pro" panose="020B0503030403020204" pitchFamily="34" charset="0"/>
              </a:rPr>
              <a:t>Vulnerability is represented </a:t>
            </a:r>
            <a:r>
              <a:rPr lang="en-US" sz="2000" dirty="0" smtClean="0">
                <a:solidFill>
                  <a:srgbClr val="0097E0"/>
                </a:solidFill>
                <a:latin typeface="Source Sans Pro" panose="020B0503030403020204" pitchFamily="34" charset="0"/>
              </a:rPr>
              <a:t>using </a:t>
            </a:r>
            <a:r>
              <a:rPr lang="en-US" sz="2000" dirty="0">
                <a:solidFill>
                  <a:srgbClr val="0097E0"/>
                </a:solidFill>
                <a:latin typeface="Source Sans Pro" panose="020B0503030403020204" pitchFamily="34" charset="0"/>
              </a:rPr>
              <a:t>mean damage ratios and variance values at different hazard intensities for each characteristic construction type</a:t>
            </a:r>
          </a:p>
        </p:txBody>
      </p:sp>
      <p:pic>
        <p:nvPicPr>
          <p:cNvPr id="9" name="Picture 8"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0" name="Picture 9"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1"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04636"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03398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71600" y="2743200"/>
            <a:ext cx="6772296" cy="3973094"/>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20" name="6 Rectángulo"/>
          <p:cNvSpPr/>
          <p:nvPr/>
        </p:nvSpPr>
        <p:spPr>
          <a:xfrm>
            <a:off x="518319" y="1444625"/>
            <a:ext cx="8496944" cy="1231106"/>
          </a:xfrm>
          <a:prstGeom prst="rect">
            <a:avLst/>
          </a:prstGeom>
        </p:spPr>
        <p:txBody>
          <a:bodyPr wrap="square">
            <a:spAutoFit/>
          </a:bodyPr>
          <a:lstStyle/>
          <a:p>
            <a:pPr marL="342900" lvl="2" indent="-342900">
              <a:spcBef>
                <a:spcPts val="0"/>
              </a:spcBef>
              <a:spcAft>
                <a:spcPts val="0"/>
              </a:spcAft>
              <a:buClr>
                <a:srgbClr val="0097E0"/>
              </a:buClr>
              <a:buFont typeface="Arial" charset="0"/>
              <a:buChar char="•"/>
              <a:tabLst>
                <a:tab pos="339725" algn="l"/>
              </a:tabLst>
            </a:pPr>
            <a:r>
              <a:rPr lang="en-US" sz="2000" dirty="0" smtClean="0">
                <a:solidFill>
                  <a:srgbClr val="0097E0"/>
                </a:solidFill>
                <a:latin typeface="Source Sans Pro" panose="020B0503030403020204" pitchFamily="34" charset="0"/>
                <a:cs typeface="+mn-cs"/>
              </a:rPr>
              <a:t>Hazard intensity parameters can be, for example:</a:t>
            </a:r>
          </a:p>
          <a:p>
            <a:pPr marL="800100" lvl="4" indent="-342900">
              <a:spcBef>
                <a:spcPts val="0"/>
              </a:spcBef>
              <a:spcAft>
                <a:spcPts val="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Earthquakes: spectral acceleration</a:t>
            </a:r>
          </a:p>
          <a:p>
            <a:pPr marL="800100" lvl="4" indent="-342900">
              <a:spcBef>
                <a:spcPts val="0"/>
              </a:spcBef>
              <a:spcAft>
                <a:spcPts val="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Wind: maximum wind speed</a:t>
            </a:r>
          </a:p>
          <a:p>
            <a:pPr marL="800100" lvl="4" indent="-342900">
              <a:spcBef>
                <a:spcPts val="0"/>
              </a:spcBef>
              <a:spcAft>
                <a:spcPts val="120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Flood: water depth</a:t>
            </a:r>
            <a:endParaRPr lang="en-US" i="1" dirty="0" smtClean="0">
              <a:solidFill>
                <a:srgbClr val="000000"/>
              </a:solidFill>
              <a:latin typeface="Lucida Sans" pitchFamily="34" charset="0"/>
            </a:endParaRPr>
          </a:p>
        </p:txBody>
      </p:sp>
      <p:pic>
        <p:nvPicPr>
          <p:cNvPr id="7" name="Picture 6"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0566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itle 1"/>
          <p:cNvSpPr txBox="1">
            <a:spLocks/>
          </p:cNvSpPr>
          <p:nvPr/>
        </p:nvSpPr>
        <p:spPr bwMode="auto">
          <a:xfrm>
            <a:off x="685800" y="457200"/>
            <a:ext cx="8229600" cy="1143000"/>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1" fontAlgn="auto" hangingPunct="1">
              <a:spcAft>
                <a:spcPts val="0"/>
              </a:spcAft>
              <a:defRPr sz="4400">
                <a:solidFill>
                  <a:srgbClr val="0097E0"/>
                </a:solidFill>
                <a:latin typeface="Source Sans Pro" panose="020B0503030403020204"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smtClean="0"/>
              <a:t>Vulnerability functions</a:t>
            </a:r>
            <a:endParaRPr lang="en-US" dirty="0"/>
          </a:p>
        </p:txBody>
      </p: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71591" y="2807494"/>
            <a:ext cx="6529409" cy="3908800"/>
          </a:xfrm>
          <a:prstGeom prst="rect">
            <a:avLst/>
          </a:prstGeom>
        </p:spPr>
      </p:pic>
    </p:spTree>
    <p:extLst>
      <p:ext uri="{BB962C8B-B14F-4D97-AF65-F5344CB8AC3E}">
        <p14:creationId xmlns:p14="http://schemas.microsoft.com/office/powerpoint/2010/main" val="2515031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Outlines</a:t>
            </a:r>
            <a:endParaRPr lang="en-GB" dirty="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0359"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6 Rectángulo"/>
          <p:cNvSpPr/>
          <p:nvPr/>
        </p:nvSpPr>
        <p:spPr>
          <a:xfrm>
            <a:off x="251520" y="1916832"/>
            <a:ext cx="8352928" cy="3539430"/>
          </a:xfrm>
          <a:prstGeom prst="rect">
            <a:avLst/>
          </a:prstGeom>
        </p:spPr>
        <p:txBody>
          <a:bodyPr wrap="square">
            <a:spAutoFit/>
          </a:bodyPr>
          <a:lstStyle/>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Why</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probabilistic</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risk</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assessment</a:t>
            </a:r>
            <a:r>
              <a:rPr lang="fr-CH" sz="2000" dirty="0" smtClean="0">
                <a:solidFill>
                  <a:srgbClr val="0097E0"/>
                </a:solidFill>
                <a:latin typeface="Source Sans Pro" panose="020B0503030403020204" pitchFamily="34" charset="0"/>
                <a:cs typeface="+mn-cs"/>
              </a:rPr>
              <a:t>?</a:t>
            </a:r>
          </a:p>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Overview</a:t>
            </a:r>
            <a:r>
              <a:rPr lang="fr-CH" sz="2000" dirty="0">
                <a:solidFill>
                  <a:srgbClr val="0097E0"/>
                </a:solidFill>
                <a:latin typeface="Source Sans Pro" panose="020B0503030403020204" pitchFamily="34" charset="0"/>
                <a:cs typeface="+mn-cs"/>
              </a:rPr>
              <a:t> </a:t>
            </a:r>
            <a:r>
              <a:rPr lang="fr-CH" sz="2000" dirty="0" smtClean="0">
                <a:solidFill>
                  <a:srgbClr val="0097E0"/>
                </a:solidFill>
                <a:latin typeface="Source Sans Pro" panose="020B0503030403020204" pitchFamily="34" charset="0"/>
                <a:cs typeface="+mn-cs"/>
              </a:rPr>
              <a:t>of </a:t>
            </a:r>
            <a:r>
              <a:rPr lang="fr-CH" sz="2000" dirty="0" err="1" smtClean="0">
                <a:solidFill>
                  <a:srgbClr val="0097E0"/>
                </a:solidFill>
                <a:latin typeface="Source Sans Pro" panose="020B0503030403020204" pitchFamily="34" charset="0"/>
                <a:cs typeface="+mn-cs"/>
              </a:rPr>
              <a:t>probabilistic</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risk</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modelling</a:t>
            </a:r>
            <a:endParaRPr lang="fr-CH" sz="2000" dirty="0" smtClean="0">
              <a:solidFill>
                <a:srgbClr val="0097E0"/>
              </a:solidFill>
              <a:latin typeface="Source Sans Pro" panose="020B0503030403020204" pitchFamily="34" charset="0"/>
              <a:cs typeface="+mn-cs"/>
            </a:endParaRPr>
          </a:p>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Probabilsitic</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hazard</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assessment</a:t>
            </a:r>
            <a:r>
              <a:rPr lang="fr-CH" sz="2000" dirty="0" smtClean="0">
                <a:solidFill>
                  <a:srgbClr val="0097E0"/>
                </a:solidFill>
                <a:latin typeface="Source Sans Pro" panose="020B0503030403020204" pitchFamily="34" charset="0"/>
                <a:cs typeface="+mn-cs"/>
              </a:rPr>
              <a:t> and </a:t>
            </a:r>
            <a:r>
              <a:rPr lang="fr-CH" sz="2000" dirty="0" err="1" smtClean="0">
                <a:solidFill>
                  <a:srgbClr val="0097E0"/>
                </a:solidFill>
                <a:latin typeface="Source Sans Pro" panose="020B0503030403020204" pitchFamily="34" charset="0"/>
                <a:cs typeface="+mn-cs"/>
              </a:rPr>
              <a:t>its</a:t>
            </a:r>
            <a:r>
              <a:rPr lang="fr-CH" sz="2000" dirty="0" smtClean="0">
                <a:solidFill>
                  <a:srgbClr val="0097E0"/>
                </a:solidFill>
                <a:latin typeface="Source Sans Pro" panose="020B0503030403020204" pitchFamily="34" charset="0"/>
                <a:cs typeface="+mn-cs"/>
              </a:rPr>
              <a:t> uses</a:t>
            </a:r>
          </a:p>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Exposure</a:t>
            </a:r>
            <a:r>
              <a:rPr lang="fr-CH" sz="2000" dirty="0" smtClean="0">
                <a:solidFill>
                  <a:srgbClr val="0097E0"/>
                </a:solidFill>
                <a:latin typeface="Source Sans Pro" panose="020B0503030403020204" pitchFamily="34" charset="0"/>
                <a:cs typeface="+mn-cs"/>
              </a:rPr>
              <a:t> data</a:t>
            </a:r>
            <a:r>
              <a:rPr lang="fr-CH" sz="2000" dirty="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characteristics</a:t>
            </a:r>
            <a:r>
              <a:rPr lang="fr-CH" sz="2000" dirty="0" smtClean="0">
                <a:solidFill>
                  <a:srgbClr val="0097E0"/>
                </a:solidFill>
                <a:latin typeface="Source Sans Pro" panose="020B0503030403020204" pitchFamily="34" charset="0"/>
                <a:cs typeface="+mn-cs"/>
              </a:rPr>
              <a:t> and </a:t>
            </a:r>
            <a:r>
              <a:rPr lang="fr-CH" sz="2000" dirty="0" err="1" smtClean="0">
                <a:solidFill>
                  <a:srgbClr val="0097E0"/>
                </a:solidFill>
                <a:latin typeface="Source Sans Pro" panose="020B0503030403020204" pitchFamily="34" charset="0"/>
                <a:cs typeface="+mn-cs"/>
              </a:rPr>
              <a:t>examples</a:t>
            </a:r>
            <a:endParaRPr lang="fr-CH" sz="2000" dirty="0" smtClean="0">
              <a:solidFill>
                <a:srgbClr val="0097E0"/>
              </a:solidFill>
              <a:latin typeface="Source Sans Pro" panose="020B0503030403020204" pitchFamily="34" charset="0"/>
              <a:cs typeface="+mn-cs"/>
            </a:endParaRPr>
          </a:p>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Vulnerability</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assessment</a:t>
            </a:r>
            <a:endParaRPr lang="fr-CH" sz="2000" dirty="0" smtClean="0">
              <a:solidFill>
                <a:srgbClr val="0097E0"/>
              </a:solidFill>
              <a:latin typeface="Source Sans Pro" panose="020B0503030403020204" pitchFamily="34" charset="0"/>
              <a:cs typeface="+mn-cs"/>
            </a:endParaRPr>
          </a:p>
          <a:p>
            <a:pPr marL="800100" lvl="3" indent="-342900">
              <a:spcBef>
                <a:spcPct val="20000"/>
              </a:spcBef>
              <a:spcAft>
                <a:spcPts val="1200"/>
              </a:spcAft>
              <a:buClr>
                <a:srgbClr val="0097E0"/>
              </a:buClr>
              <a:buFont typeface="Arial" charset="0"/>
              <a:buChar char="•"/>
              <a:tabLst>
                <a:tab pos="339725" algn="l"/>
              </a:tabLst>
            </a:pPr>
            <a:r>
              <a:rPr lang="fr-CH" sz="2000" dirty="0" err="1" smtClean="0">
                <a:solidFill>
                  <a:srgbClr val="0097E0"/>
                </a:solidFill>
                <a:latin typeface="Source Sans Pro" panose="020B0503030403020204" pitchFamily="34" charset="0"/>
                <a:cs typeface="+mn-cs"/>
              </a:rPr>
              <a:t>Probabilistic</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risk</a:t>
            </a:r>
            <a:r>
              <a:rPr lang="fr-CH" sz="2000" dirty="0" smtClean="0">
                <a:solidFill>
                  <a:srgbClr val="0097E0"/>
                </a:solidFill>
                <a:latin typeface="Source Sans Pro" panose="020B0503030403020204" pitchFamily="34" charset="0"/>
                <a:cs typeface="+mn-cs"/>
              </a:rPr>
              <a:t> </a:t>
            </a:r>
            <a:r>
              <a:rPr lang="fr-CH" sz="2000" dirty="0" err="1" smtClean="0">
                <a:solidFill>
                  <a:srgbClr val="0097E0"/>
                </a:solidFill>
                <a:latin typeface="Source Sans Pro" panose="020B0503030403020204" pitchFamily="34" charset="0"/>
                <a:cs typeface="+mn-cs"/>
              </a:rPr>
              <a:t>assessment</a:t>
            </a:r>
            <a:r>
              <a:rPr lang="fr-CH" sz="2000" dirty="0" smtClean="0">
                <a:solidFill>
                  <a:srgbClr val="0097E0"/>
                </a:solidFill>
                <a:latin typeface="Source Sans Pro" panose="020B0503030403020204" pitchFamily="34" charset="0"/>
                <a:cs typeface="+mn-cs"/>
              </a:rPr>
              <a:t> and </a:t>
            </a:r>
            <a:r>
              <a:rPr lang="fr-CH" sz="2000" dirty="0" err="1" smtClean="0">
                <a:solidFill>
                  <a:srgbClr val="0097E0"/>
                </a:solidFill>
                <a:latin typeface="Source Sans Pro" panose="020B0503030403020204" pitchFamily="34" charset="0"/>
                <a:cs typeface="+mn-cs"/>
              </a:rPr>
              <a:t>its</a:t>
            </a:r>
            <a:r>
              <a:rPr lang="fr-CH" sz="2000" dirty="0" smtClean="0">
                <a:solidFill>
                  <a:srgbClr val="0097E0"/>
                </a:solidFill>
                <a:latin typeface="Source Sans Pro" panose="020B0503030403020204" pitchFamily="34" charset="0"/>
                <a:cs typeface="+mn-cs"/>
              </a:rPr>
              <a:t> uses</a:t>
            </a:r>
          </a:p>
          <a:p>
            <a:pPr marL="800100" lvl="3" indent="-342900">
              <a:spcBef>
                <a:spcPct val="20000"/>
              </a:spcBef>
              <a:spcAft>
                <a:spcPts val="1200"/>
              </a:spcAft>
              <a:buClr>
                <a:srgbClr val="0097E0"/>
              </a:buClr>
              <a:buFont typeface="Arial" charset="0"/>
              <a:buChar char="•"/>
              <a:tabLst>
                <a:tab pos="339725" algn="l"/>
              </a:tabLst>
            </a:pPr>
            <a:r>
              <a:rPr lang="fr-CH" sz="2000" dirty="0" smtClean="0">
                <a:solidFill>
                  <a:srgbClr val="0097E0"/>
                </a:solidFill>
                <a:latin typeface="Source Sans Pro" panose="020B0503030403020204" pitchFamily="34" charset="0"/>
                <a:cs typeface="+mn-cs"/>
              </a:rPr>
              <a:t>Data-</a:t>
            </a:r>
            <a:r>
              <a:rPr lang="fr-CH" sz="2000" dirty="0" err="1" smtClean="0">
                <a:solidFill>
                  <a:srgbClr val="0097E0"/>
                </a:solidFill>
                <a:latin typeface="Source Sans Pro" panose="020B0503030403020204" pitchFamily="34" charset="0"/>
                <a:cs typeface="+mn-cs"/>
              </a:rPr>
              <a:t>realated</a:t>
            </a:r>
            <a:r>
              <a:rPr lang="fr-CH" sz="2000" dirty="0" smtClean="0">
                <a:solidFill>
                  <a:srgbClr val="0097E0"/>
                </a:solidFill>
                <a:latin typeface="Source Sans Pro" panose="020B0503030403020204" pitchFamily="34" charset="0"/>
                <a:cs typeface="+mn-cs"/>
              </a:rPr>
              <a:t> issues</a:t>
            </a:r>
          </a:p>
        </p:txBody>
      </p:sp>
    </p:spTree>
    <p:extLst>
      <p:ext uri="{BB962C8B-B14F-4D97-AF65-F5344CB8AC3E}">
        <p14:creationId xmlns:p14="http://schemas.microsoft.com/office/powerpoint/2010/main" val="34149128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0778"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50779"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50780"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50781"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50782"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50783"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50784"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50785"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29393242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1810"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51811"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51812"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51813"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51814"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51815"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51816"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51817"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
        <p:nvSpPr>
          <p:cNvPr id="3" name="Rettangolo 2"/>
          <p:cNvSpPr/>
          <p:nvPr/>
        </p:nvSpPr>
        <p:spPr>
          <a:xfrm>
            <a:off x="3850989" y="3078480"/>
            <a:ext cx="5216811" cy="3017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94878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3635"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pic>
        <p:nvPicPr>
          <p:cNvPr id="4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967" y="3335167"/>
            <a:ext cx="2226207" cy="1922633"/>
          </a:xfrm>
          <a:prstGeom prst="rect">
            <a:avLst/>
          </a:prstGeom>
          <a:noFill/>
          <a:ln w="12700">
            <a:noFill/>
            <a:miter lim="800000"/>
            <a:headEnd type="none" w="sm" len="sm"/>
            <a:tailEnd type="none" w="sm" len="sm"/>
          </a:ln>
          <a:effectLst/>
          <a:scene3d>
            <a:camera prst="orthographicFront">
              <a:rot lat="3000000" lon="2400000" rev="1800000"/>
            </a:camera>
            <a:lightRig rig="threePt" dir="t"/>
          </a:scene3d>
        </p:spPr>
      </p:pic>
      <p:pic>
        <p:nvPicPr>
          <p:cNvPr id="51"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9601" y="3168316"/>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8"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661767" y="3148664"/>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cxnSp>
        <p:nvCxnSpPr>
          <p:cNvPr id="6" name="Connettore 2 5"/>
          <p:cNvCxnSpPr/>
          <p:nvPr/>
        </p:nvCxnSpPr>
        <p:spPr>
          <a:xfrm>
            <a:off x="2499967" y="4109997"/>
            <a:ext cx="1843433" cy="0"/>
          </a:xfrm>
          <a:prstGeom prst="straightConnector1">
            <a:avLst/>
          </a:prstGeom>
          <a:ln w="76200">
            <a:solidFill>
              <a:srgbClr val="0097E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587508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4657"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pic>
        <p:nvPicPr>
          <p:cNvPr id="4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967" y="3335167"/>
            <a:ext cx="2226207" cy="1922633"/>
          </a:xfrm>
          <a:prstGeom prst="rect">
            <a:avLst/>
          </a:prstGeom>
          <a:noFill/>
          <a:ln w="12700">
            <a:noFill/>
            <a:miter lim="800000"/>
            <a:headEnd type="none" w="sm" len="sm"/>
            <a:tailEnd type="none" w="sm" len="sm"/>
          </a:ln>
          <a:effectLst/>
          <a:scene3d>
            <a:camera prst="orthographicFront">
              <a:rot lat="3000000" lon="2400000" rev="1800000"/>
            </a:camera>
            <a:lightRig rig="threePt" dir="t"/>
          </a:scene3d>
        </p:spPr>
      </p:pic>
      <p:pic>
        <p:nvPicPr>
          <p:cNvPr id="51"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9601" y="3168316"/>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8"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661767" y="3148664"/>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0"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638397" y="26670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1"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95800" y="26670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752600" y="22860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3"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22860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828800" y="18288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5"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24400" y="18288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6"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615350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5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5682"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pic>
        <p:nvPicPr>
          <p:cNvPr id="4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967" y="3335167"/>
            <a:ext cx="2226207" cy="1922633"/>
          </a:xfrm>
          <a:prstGeom prst="rect">
            <a:avLst/>
          </a:prstGeom>
          <a:noFill/>
          <a:ln w="12700">
            <a:noFill/>
            <a:miter lim="800000"/>
            <a:headEnd type="none" w="sm" len="sm"/>
            <a:tailEnd type="none" w="sm" len="sm"/>
          </a:ln>
          <a:effectLst/>
          <a:scene3d>
            <a:camera prst="orthographicFront">
              <a:rot lat="3000000" lon="2400000" rev="1800000"/>
            </a:camera>
            <a:lightRig rig="threePt" dir="t"/>
          </a:scene3d>
        </p:spPr>
      </p:pic>
      <p:pic>
        <p:nvPicPr>
          <p:cNvPr id="51"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9601" y="3168316"/>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48"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661767" y="3148664"/>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0"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638397" y="26670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1"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95800" y="26670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752600" y="22860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3"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22860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4" name="Picture 8"/>
          <p:cNvPicPr>
            <a:picLocks noChangeAspect="1" noChangeArrowheads="1"/>
          </p:cNvPicPr>
          <p:nvPr/>
        </p:nvPicPr>
        <p:blipFill>
          <a:blip r:embed="rId9" cstate="email">
            <a:clrChange>
              <a:clrFrom>
                <a:srgbClr val="C0C0C0"/>
              </a:clrFrom>
              <a:clrTo>
                <a:srgbClr val="C0C0C0">
                  <a:alpha val="0"/>
                </a:srgbClr>
              </a:clrTo>
            </a:clrChange>
            <a:extLst>
              <a:ext uri="{28A0092B-C50C-407E-A947-70E740481C1C}">
                <a14:useLocalDpi xmlns:a14="http://schemas.microsoft.com/office/drawing/2010/main"/>
              </a:ext>
            </a:extLst>
          </a:blip>
          <a:srcRect/>
          <a:stretch>
            <a:fillRect/>
          </a:stretch>
        </p:blipFill>
        <p:spPr bwMode="auto">
          <a:xfrm>
            <a:off x="1828800" y="1828800"/>
            <a:ext cx="2171603" cy="1922667"/>
          </a:xfrm>
          <a:prstGeom prst="rect">
            <a:avLst/>
          </a:prstGeom>
          <a:noFill/>
          <a:ln w="12700">
            <a:solidFill>
              <a:schemeClr val="bg1"/>
            </a:solidFill>
            <a:miter lim="800000"/>
            <a:headEnd/>
            <a:tailEnd/>
          </a:ln>
          <a:effectLst/>
          <a:scene3d>
            <a:camera prst="orthographicFront">
              <a:rot lat="3000000" lon="2400000" rev="1800000"/>
            </a:camera>
            <a:lightRig rig="threePt" dir="t"/>
          </a:scene3d>
        </p:spPr>
      </p:pic>
      <p:pic>
        <p:nvPicPr>
          <p:cNvPr id="15" name="Picture 5" descr="Loss Exceedence probability - one even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24400" y="1828800"/>
            <a:ext cx="3505200" cy="201328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3845092"/>
            <a:ext cx="5048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9450" y="4076700"/>
            <a:ext cx="410527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1 2"/>
          <p:cNvCxnSpPr/>
          <p:nvPr/>
        </p:nvCxnSpPr>
        <p:spPr>
          <a:xfrm flipV="1">
            <a:off x="4572000" y="5943600"/>
            <a:ext cx="0" cy="457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flipH="1">
            <a:off x="3200400" y="5943600"/>
            <a:ext cx="1371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Ovale 8"/>
          <p:cNvSpPr/>
          <p:nvPr/>
        </p:nvSpPr>
        <p:spPr>
          <a:xfrm>
            <a:off x="4526280" y="5905500"/>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1002868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
                                        <p:tgtEl>
                                          <p:spTgt spid="9"/>
                                        </p:tgtEl>
                                      </p:cBhvr>
                                    </p:animEffect>
                                  </p:childTnLst>
                                </p:cTn>
                              </p:par>
                            </p:childTnLst>
                          </p:cTn>
                        </p:par>
                        <p:par>
                          <p:cTn id="12" fill="hold">
                            <p:stCondLst>
                              <p:cond delay="510"/>
                            </p:stCondLst>
                            <p:childTnLst>
                              <p:par>
                                <p:cTn id="13" presetID="22" presetClass="entr" presetSubtype="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5652"/>
                                        </p:tgtEl>
                                        <p:attrNameLst>
                                          <p:attrName>style.visibility</p:attrName>
                                        </p:attrNameLst>
                                      </p:cBhvr>
                                      <p:to>
                                        <p:strVal val="visible"/>
                                      </p:to>
                                    </p:set>
                                    <p:animEffect transition="in" filter="wipe(left)">
                                      <p:cBhvr>
                                        <p:cTn id="20" dur="500"/>
                                        <p:tgtEl>
                                          <p:spTgt spid="15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600450" y="3162300"/>
            <a:ext cx="5334000" cy="32004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4072"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0" y="284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p:cNvSpPr/>
          <p:nvPr/>
        </p:nvSpPr>
        <p:spPr>
          <a:xfrm>
            <a:off x="390525" y="1905000"/>
            <a:ext cx="8362950" cy="1071062"/>
          </a:xfrm>
          <a:prstGeom prst="rect">
            <a:avLst/>
          </a:prstGeom>
        </p:spPr>
        <p:txBody>
          <a:bodyPr wrap="square">
            <a:spAutoFit/>
          </a:bodyPr>
          <a:lstStyle/>
          <a:p>
            <a:pPr marL="342900" indent="-342900">
              <a:spcBef>
                <a:spcPct val="20000"/>
              </a:spcBef>
              <a:buClr>
                <a:srgbClr val="0097E0"/>
              </a:buClr>
              <a:buFont typeface="Arial" charset="0"/>
              <a:buChar char="•"/>
              <a:tabLst>
                <a:tab pos="339725" algn="l"/>
              </a:tabLst>
            </a:pPr>
            <a:r>
              <a:rPr lang="en-GB" sz="2400" b="1" dirty="0">
                <a:solidFill>
                  <a:srgbClr val="0097E0"/>
                </a:solidFill>
                <a:latin typeface="Source Sans Pro" panose="020B0503030403020204" pitchFamily="34" charset="0"/>
                <a:cs typeface="+mn-cs"/>
              </a:rPr>
              <a:t>Loss </a:t>
            </a:r>
            <a:r>
              <a:rPr lang="en-GB" sz="2400" b="1" dirty="0" err="1">
                <a:solidFill>
                  <a:srgbClr val="0097E0"/>
                </a:solidFill>
                <a:latin typeface="Source Sans Pro" panose="020B0503030403020204" pitchFamily="34" charset="0"/>
                <a:cs typeface="+mn-cs"/>
              </a:rPr>
              <a:t>exceedance</a:t>
            </a:r>
            <a:r>
              <a:rPr lang="en-GB" sz="2400" b="1" dirty="0">
                <a:solidFill>
                  <a:srgbClr val="0097E0"/>
                </a:solidFill>
                <a:latin typeface="Source Sans Pro" panose="020B0503030403020204" pitchFamily="34" charset="0"/>
                <a:cs typeface="+mn-cs"/>
              </a:rPr>
              <a:t> curve </a:t>
            </a:r>
          </a:p>
          <a:p>
            <a:pPr marL="685800" indent="-342900">
              <a:spcBef>
                <a:spcPct val="20000"/>
              </a:spcBef>
              <a:spcAft>
                <a:spcPts val="600"/>
              </a:spcAft>
              <a:buClr>
                <a:srgbClr val="0097E0"/>
              </a:buClr>
              <a:buFont typeface="Arial" panose="020B0604020202020204" pitchFamily="34" charset="0"/>
              <a:buChar char="•"/>
              <a:tabLst>
                <a:tab pos="339725" algn="l"/>
              </a:tabLst>
            </a:pPr>
            <a:r>
              <a:rPr lang="en-GB" dirty="0">
                <a:solidFill>
                  <a:srgbClr val="0097E0"/>
                </a:solidFill>
                <a:latin typeface="Source Sans Pro" panose="020B0503030403020204" pitchFamily="34" charset="0"/>
                <a:cs typeface="+mn-cs"/>
              </a:rPr>
              <a:t>Each point in this curve is the sum of the probabilities P(x &gt; X) for all the events, each multiplied by their frequency of occurrence </a:t>
            </a:r>
          </a:p>
        </p:txBody>
      </p:sp>
      <p:pic>
        <p:nvPicPr>
          <p:cNvPr id="11" name="Picture 10"/>
          <p:cNvPicPr/>
          <p:nvPr/>
        </p:nvPicPr>
        <p:blipFill rotWithShape="1">
          <a:blip r:embed="rId8" cstate="email">
            <a:extLst>
              <a:ext uri="{28A0092B-C50C-407E-A947-70E740481C1C}">
                <a14:useLocalDpi xmlns:a14="http://schemas.microsoft.com/office/drawing/2010/main"/>
              </a:ext>
            </a:extLst>
          </a:blip>
          <a:srcRect l="3691" r="2024"/>
          <a:stretch/>
        </p:blipFill>
        <p:spPr>
          <a:xfrm>
            <a:off x="3803650" y="3329241"/>
            <a:ext cx="5029200" cy="2866519"/>
          </a:xfrm>
          <a:prstGeom prst="rect">
            <a:avLst/>
          </a:prstGeom>
          <a:ln w="3175">
            <a:noFill/>
          </a:ln>
        </p:spPr>
      </p:pic>
      <p:sp>
        <p:nvSpPr>
          <p:cNvPr id="10" name="Rectangle 9"/>
          <p:cNvSpPr/>
          <p:nvPr/>
        </p:nvSpPr>
        <p:spPr>
          <a:xfrm>
            <a:off x="704850" y="3046274"/>
            <a:ext cx="2876550" cy="2031325"/>
          </a:xfrm>
          <a:prstGeom prst="rect">
            <a:avLst/>
          </a:prstGeom>
        </p:spPr>
        <p:txBody>
          <a:bodyPr wrap="square">
            <a:spAutoFit/>
          </a:bodyPr>
          <a:lstStyle/>
          <a:p>
            <a:pPr indent="-342900" eaLnBrk="0" hangingPunct="0">
              <a:spcBef>
                <a:spcPts val="1200"/>
              </a:spcBef>
              <a:buClr>
                <a:srgbClr val="0097E0"/>
              </a:buClr>
              <a:buFont typeface="Arial" charset="0"/>
              <a:buChar char="•"/>
              <a:tabLst>
                <a:tab pos="339725" algn="l"/>
              </a:tabLst>
            </a:pPr>
            <a:r>
              <a:rPr lang="en-GB" dirty="0">
                <a:solidFill>
                  <a:srgbClr val="0097E0"/>
                </a:solidFill>
                <a:latin typeface="Source Sans Pro" panose="020B0503030403020204" pitchFamily="34" charset="0"/>
              </a:rPr>
              <a:t>Each point of the curve is not associated to a specific event, but it is the absolute probability of having a loss equal or higher than X (“Excess Rate”) in one year</a:t>
            </a:r>
          </a:p>
        </p:txBody>
      </p:sp>
      <p:sp>
        <p:nvSpPr>
          <p:cNvPr id="13"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18400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1442758" y="1905000"/>
            <a:ext cx="6482042" cy="47244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22"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Loss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br>
              <a:rPr lang="en-GB" dirty="0" smtClean="0">
                <a:solidFill>
                  <a:srgbClr val="0097E0"/>
                </a:solidFill>
                <a:latin typeface="Source Sans Pro" panose="020B0503030403020204" pitchFamily="34" charset="0"/>
              </a:rPr>
            </a:br>
            <a:r>
              <a:rPr lang="en-GB" dirty="0"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pic>
        <p:nvPicPr>
          <p:cNvPr id="23" name="Picture 22"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24" name="Picture 23"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5"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1367"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7" name="Picture 26"/>
          <p:cNvPicPr>
            <a:picLocks noChangeAspect="1"/>
          </p:cNvPicPr>
          <p:nvPr/>
        </p:nvPicPr>
        <p:blipFill>
          <a:blip r:embed="rId8"/>
          <a:stretch>
            <a:fillRect/>
          </a:stretch>
        </p:blipFill>
        <p:spPr>
          <a:xfrm>
            <a:off x="1627298" y="2057400"/>
            <a:ext cx="5889403" cy="3163450"/>
          </a:xfrm>
          <a:prstGeom prst="rect">
            <a:avLst/>
          </a:prstGeom>
        </p:spPr>
      </p:pic>
      <p:sp>
        <p:nvSpPr>
          <p:cNvPr id="29" name="TextBox 28"/>
          <p:cNvSpPr txBox="1"/>
          <p:nvPr/>
        </p:nvSpPr>
        <p:spPr>
          <a:xfrm>
            <a:off x="2755900" y="4495800"/>
            <a:ext cx="306494" cy="369332"/>
          </a:xfrm>
          <a:prstGeom prst="rect">
            <a:avLst/>
          </a:prstGeom>
          <a:noFill/>
        </p:spPr>
        <p:txBody>
          <a:bodyPr wrap="none" rtlCol="0">
            <a:spAutoFit/>
          </a:bodyPr>
          <a:lstStyle/>
          <a:p>
            <a:r>
              <a:rPr lang="en-GB" b="1" dirty="0" smtClean="0">
                <a:solidFill>
                  <a:srgbClr val="0097E0"/>
                </a:solidFill>
                <a:latin typeface="Source Sans Pro" panose="020B0503030403020204" pitchFamily="34" charset="0"/>
              </a:rPr>
              <a:t>1</a:t>
            </a:r>
            <a:endParaRPr lang="en-GB" b="1" dirty="0">
              <a:solidFill>
                <a:srgbClr val="0097E0"/>
              </a:solidFill>
              <a:latin typeface="Source Sans Pro" panose="020B0503030403020204" pitchFamily="34" charset="0"/>
            </a:endParaRPr>
          </a:p>
        </p:txBody>
      </p:sp>
      <p:sp>
        <p:nvSpPr>
          <p:cNvPr id="30" name="TextBox 29"/>
          <p:cNvSpPr txBox="1"/>
          <p:nvPr/>
        </p:nvSpPr>
        <p:spPr>
          <a:xfrm>
            <a:off x="3733800" y="4495800"/>
            <a:ext cx="292100" cy="369332"/>
          </a:xfrm>
          <a:prstGeom prst="rect">
            <a:avLst/>
          </a:prstGeom>
          <a:noFill/>
        </p:spPr>
        <p:txBody>
          <a:bodyPr wrap="square" rtlCol="0">
            <a:spAutoFit/>
          </a:bodyPr>
          <a:lstStyle/>
          <a:p>
            <a:r>
              <a:rPr lang="en-GB" b="1" dirty="0">
                <a:solidFill>
                  <a:srgbClr val="0097E0"/>
                </a:solidFill>
                <a:latin typeface="Source Sans Pro" panose="020B0503030403020204" pitchFamily="34" charset="0"/>
              </a:rPr>
              <a:t>2</a:t>
            </a:r>
          </a:p>
        </p:txBody>
      </p:sp>
      <p:sp>
        <p:nvSpPr>
          <p:cNvPr id="31" name="TextBox 30"/>
          <p:cNvSpPr txBox="1"/>
          <p:nvPr/>
        </p:nvSpPr>
        <p:spPr>
          <a:xfrm>
            <a:off x="5080000" y="4495800"/>
            <a:ext cx="306494" cy="369332"/>
          </a:xfrm>
          <a:prstGeom prst="rect">
            <a:avLst/>
          </a:prstGeom>
          <a:noFill/>
        </p:spPr>
        <p:txBody>
          <a:bodyPr wrap="none" rtlCol="0">
            <a:spAutoFit/>
          </a:bodyPr>
          <a:lstStyle/>
          <a:p>
            <a:r>
              <a:rPr lang="en-GB" b="1" dirty="0">
                <a:solidFill>
                  <a:srgbClr val="0097E0"/>
                </a:solidFill>
                <a:latin typeface="Source Sans Pro" panose="020B0503030403020204" pitchFamily="34" charset="0"/>
              </a:rPr>
              <a:t>3</a:t>
            </a:r>
          </a:p>
        </p:txBody>
      </p:sp>
      <p:sp>
        <p:nvSpPr>
          <p:cNvPr id="32" name="TextBox 31"/>
          <p:cNvSpPr txBox="1"/>
          <p:nvPr/>
        </p:nvSpPr>
        <p:spPr>
          <a:xfrm>
            <a:off x="6298350" y="4495800"/>
            <a:ext cx="306494" cy="369332"/>
          </a:xfrm>
          <a:prstGeom prst="rect">
            <a:avLst/>
          </a:prstGeom>
          <a:noFill/>
        </p:spPr>
        <p:txBody>
          <a:bodyPr wrap="none" rtlCol="0">
            <a:spAutoFit/>
          </a:bodyPr>
          <a:lstStyle/>
          <a:p>
            <a:r>
              <a:rPr lang="en-GB" b="1" dirty="0">
                <a:solidFill>
                  <a:srgbClr val="0097E0"/>
                </a:solidFill>
                <a:latin typeface="Source Sans Pro" panose="020B0503030403020204" pitchFamily="34" charset="0"/>
              </a:rPr>
              <a:t>4</a:t>
            </a:r>
          </a:p>
        </p:txBody>
      </p:sp>
      <p:sp>
        <p:nvSpPr>
          <p:cNvPr id="33" name="TextBox 32"/>
          <p:cNvSpPr txBox="1"/>
          <p:nvPr/>
        </p:nvSpPr>
        <p:spPr>
          <a:xfrm>
            <a:off x="2749550" y="5525650"/>
            <a:ext cx="4641850" cy="954107"/>
          </a:xfrm>
          <a:prstGeom prst="rect">
            <a:avLst/>
          </a:prstGeom>
          <a:noFill/>
          <a:ln>
            <a:solidFill>
              <a:srgbClr val="FFC000"/>
            </a:solidFill>
          </a:ln>
        </p:spPr>
        <p:txBody>
          <a:bodyPr wrap="square" rtlCol="0">
            <a:spAutoFit/>
          </a:bodyPr>
          <a:lstStyle/>
          <a:p>
            <a:r>
              <a:rPr lang="en-GB" sz="1400" b="1" dirty="0" smtClean="0">
                <a:solidFill>
                  <a:srgbClr val="0097E0"/>
                </a:solidFill>
                <a:latin typeface="Source Sans Pro" panose="020B0503030403020204" pitchFamily="34" charset="0"/>
              </a:rPr>
              <a:t>1 = high probability and low or moderate losses</a:t>
            </a:r>
          </a:p>
          <a:p>
            <a:r>
              <a:rPr lang="en-GB" sz="1400" b="1" dirty="0" smtClean="0">
                <a:solidFill>
                  <a:srgbClr val="0097E0"/>
                </a:solidFill>
                <a:latin typeface="Source Sans Pro" panose="020B0503030403020204" pitchFamily="34" charset="0"/>
              </a:rPr>
              <a:t>2 </a:t>
            </a:r>
            <a:r>
              <a:rPr lang="en-GB" sz="1400" b="1" dirty="0">
                <a:solidFill>
                  <a:srgbClr val="0097E0"/>
                </a:solidFill>
                <a:latin typeface="Source Sans Pro" panose="020B0503030403020204" pitchFamily="34" charset="0"/>
              </a:rPr>
              <a:t>= </a:t>
            </a:r>
            <a:r>
              <a:rPr lang="en-GB" sz="1400" b="1" dirty="0" smtClean="0">
                <a:solidFill>
                  <a:srgbClr val="0097E0"/>
                </a:solidFill>
                <a:latin typeface="Source Sans Pro" panose="020B0503030403020204" pitchFamily="34" charset="0"/>
              </a:rPr>
              <a:t>medium </a:t>
            </a:r>
            <a:r>
              <a:rPr lang="en-GB" sz="1400" b="1" dirty="0">
                <a:solidFill>
                  <a:srgbClr val="0097E0"/>
                </a:solidFill>
                <a:latin typeface="Source Sans Pro" panose="020B0503030403020204" pitchFamily="34" charset="0"/>
              </a:rPr>
              <a:t>probability and </a:t>
            </a:r>
            <a:r>
              <a:rPr lang="en-GB" sz="1400" b="1" dirty="0" smtClean="0">
                <a:solidFill>
                  <a:srgbClr val="0097E0"/>
                </a:solidFill>
                <a:latin typeface="Source Sans Pro" panose="020B0503030403020204" pitchFamily="34" charset="0"/>
              </a:rPr>
              <a:t>moderate or high </a:t>
            </a:r>
            <a:r>
              <a:rPr lang="en-GB" sz="1400" b="1" dirty="0">
                <a:solidFill>
                  <a:srgbClr val="0097E0"/>
                </a:solidFill>
                <a:latin typeface="Source Sans Pro" panose="020B0503030403020204" pitchFamily="34" charset="0"/>
              </a:rPr>
              <a:t>losses</a:t>
            </a:r>
          </a:p>
          <a:p>
            <a:r>
              <a:rPr lang="en-GB" sz="1400" b="1" dirty="0" smtClean="0">
                <a:solidFill>
                  <a:srgbClr val="0097E0"/>
                </a:solidFill>
                <a:latin typeface="Source Sans Pro" panose="020B0503030403020204" pitchFamily="34" charset="0"/>
              </a:rPr>
              <a:t>3 </a:t>
            </a:r>
            <a:r>
              <a:rPr lang="en-GB" sz="1400" b="1" dirty="0">
                <a:solidFill>
                  <a:srgbClr val="0097E0"/>
                </a:solidFill>
                <a:latin typeface="Source Sans Pro" panose="020B0503030403020204" pitchFamily="34" charset="0"/>
              </a:rPr>
              <a:t>= </a:t>
            </a:r>
            <a:r>
              <a:rPr lang="en-GB" sz="1400" b="1" dirty="0" smtClean="0">
                <a:solidFill>
                  <a:srgbClr val="0097E0"/>
                </a:solidFill>
                <a:latin typeface="Source Sans Pro" panose="020B0503030403020204" pitchFamily="34" charset="0"/>
              </a:rPr>
              <a:t>low probability </a:t>
            </a:r>
            <a:r>
              <a:rPr lang="en-GB" sz="1400" b="1" dirty="0">
                <a:solidFill>
                  <a:srgbClr val="0097E0"/>
                </a:solidFill>
                <a:latin typeface="Source Sans Pro" panose="020B0503030403020204" pitchFamily="34" charset="0"/>
              </a:rPr>
              <a:t>and </a:t>
            </a:r>
            <a:r>
              <a:rPr lang="en-GB" sz="1400" b="1" dirty="0" smtClean="0">
                <a:solidFill>
                  <a:srgbClr val="0097E0"/>
                </a:solidFill>
                <a:latin typeface="Source Sans Pro" panose="020B0503030403020204" pitchFamily="34" charset="0"/>
              </a:rPr>
              <a:t>high </a:t>
            </a:r>
            <a:r>
              <a:rPr lang="en-GB" sz="1400" b="1" dirty="0">
                <a:solidFill>
                  <a:srgbClr val="0097E0"/>
                </a:solidFill>
                <a:latin typeface="Source Sans Pro" panose="020B0503030403020204" pitchFamily="34" charset="0"/>
              </a:rPr>
              <a:t>losses</a:t>
            </a:r>
          </a:p>
          <a:p>
            <a:r>
              <a:rPr lang="en-GB" sz="1400" b="1" dirty="0" smtClean="0">
                <a:solidFill>
                  <a:srgbClr val="0097E0"/>
                </a:solidFill>
                <a:latin typeface="Source Sans Pro" panose="020B0503030403020204" pitchFamily="34" charset="0"/>
              </a:rPr>
              <a:t>4 </a:t>
            </a:r>
            <a:r>
              <a:rPr lang="en-GB" sz="1400" b="1" dirty="0">
                <a:solidFill>
                  <a:srgbClr val="0097E0"/>
                </a:solidFill>
                <a:latin typeface="Source Sans Pro" panose="020B0503030403020204" pitchFamily="34" charset="0"/>
              </a:rPr>
              <a:t>= </a:t>
            </a:r>
            <a:r>
              <a:rPr lang="en-GB" sz="1400" b="1" dirty="0" smtClean="0">
                <a:solidFill>
                  <a:srgbClr val="0097E0"/>
                </a:solidFill>
                <a:latin typeface="Source Sans Pro" panose="020B0503030403020204" pitchFamily="34" charset="0"/>
              </a:rPr>
              <a:t>low probability </a:t>
            </a:r>
            <a:r>
              <a:rPr lang="en-GB" sz="1400" b="1" dirty="0">
                <a:solidFill>
                  <a:srgbClr val="0097E0"/>
                </a:solidFill>
                <a:latin typeface="Source Sans Pro" panose="020B0503030403020204" pitchFamily="34" charset="0"/>
              </a:rPr>
              <a:t>and </a:t>
            </a:r>
            <a:r>
              <a:rPr lang="en-GB" sz="1400" b="1" dirty="0" smtClean="0">
                <a:solidFill>
                  <a:srgbClr val="0097E0"/>
                </a:solidFill>
                <a:latin typeface="Source Sans Pro" panose="020B0503030403020204" pitchFamily="34" charset="0"/>
              </a:rPr>
              <a:t>very high losses</a:t>
            </a:r>
            <a:endParaRPr lang="en-GB" sz="1400" b="1"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365657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276600" y="3470815"/>
            <a:ext cx="5486400" cy="3035283"/>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9"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Loss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br>
              <a:rPr lang="en-GB" dirty="0" smtClean="0">
                <a:solidFill>
                  <a:srgbClr val="0097E0"/>
                </a:solidFill>
                <a:latin typeface="Source Sans Pro" panose="020B0503030403020204" pitchFamily="34" charset="0"/>
              </a:rPr>
            </a:br>
            <a:r>
              <a:rPr lang="en-GB" dirty="0"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sp>
        <p:nvSpPr>
          <p:cNvPr id="21507" name="Rectangle 3"/>
          <p:cNvSpPr>
            <a:spLocks noGrp="1" noChangeArrowheads="1"/>
          </p:cNvSpPr>
          <p:nvPr>
            <p:ph idx="1"/>
          </p:nvPr>
        </p:nvSpPr>
        <p:spPr>
          <a:xfrm>
            <a:off x="457200" y="2133600"/>
            <a:ext cx="8489156" cy="1413415"/>
          </a:xfrm>
        </p:spPr>
        <p:txBody>
          <a:bodyPr/>
          <a:lstStyle/>
          <a:p>
            <a:pPr eaLnBrk="1" hangingPunct="1"/>
            <a:r>
              <a:rPr lang="en-GB" sz="2400" b="1" dirty="0" smtClean="0">
                <a:solidFill>
                  <a:srgbClr val="0097E0"/>
                </a:solidFill>
                <a:latin typeface="Source Sans Pro" panose="020B0503030403020204" pitchFamily="34" charset="0"/>
              </a:rPr>
              <a:t>Annual Average Losses (AAL)</a:t>
            </a:r>
          </a:p>
          <a:p>
            <a:pPr marL="6858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Information on risk reduction </a:t>
            </a:r>
            <a:r>
              <a:rPr lang="en-GB" sz="1800" dirty="0" smtClean="0">
                <a:solidFill>
                  <a:srgbClr val="0097E0"/>
                </a:solidFill>
                <a:latin typeface="Source Sans Pro" panose="020B0503030403020204" pitchFamily="34" charset="0"/>
              </a:rPr>
              <a:t> investments</a:t>
            </a:r>
            <a:r>
              <a:rPr lang="en-GB" sz="1800" dirty="0">
                <a:solidFill>
                  <a:srgbClr val="0097E0"/>
                </a:solidFill>
                <a:latin typeface="Source Sans Pro" panose="020B0503030403020204" pitchFamily="34" charset="0"/>
              </a:rPr>
              <a:t>’ </a:t>
            </a:r>
            <a:r>
              <a:rPr lang="en-GB" sz="1800" dirty="0" smtClean="0">
                <a:solidFill>
                  <a:srgbClr val="0097E0"/>
                </a:solidFill>
                <a:latin typeface="Source Sans Pro" panose="020B0503030403020204" pitchFamily="34" charset="0"/>
              </a:rPr>
              <a:t>return</a:t>
            </a:r>
          </a:p>
          <a:p>
            <a:pPr marL="6858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Comparing AALs (e.g. with\without interventions) for cost benefit </a:t>
            </a:r>
            <a:r>
              <a:rPr lang="en-GB" sz="1800" dirty="0" smtClean="0">
                <a:solidFill>
                  <a:srgbClr val="0097E0"/>
                </a:solidFill>
                <a:latin typeface="Source Sans Pro" panose="020B0503030403020204" pitchFamily="34" charset="0"/>
              </a:rPr>
              <a:t>analysis</a:t>
            </a:r>
            <a:endParaRPr lang="en-GB" sz="1800" dirty="0">
              <a:solidFill>
                <a:srgbClr val="0097E0"/>
              </a:solidFill>
              <a:latin typeface="Source Sans Pro" panose="020B0503030403020204" pitchFamily="34" charset="0"/>
            </a:endParaRPr>
          </a:p>
          <a:p>
            <a:pPr eaLnBrk="1" hangingPunct="1"/>
            <a:endParaRPr lang="en-GB" sz="2400" b="1" dirty="0" smtClean="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509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59159" y="3547015"/>
            <a:ext cx="5151441" cy="3082385"/>
          </a:xfrm>
          <a:prstGeom prst="rect">
            <a:avLst/>
          </a:prstGeom>
        </p:spPr>
      </p:pic>
      <p:sp>
        <p:nvSpPr>
          <p:cNvPr id="3" name="Rettangolo 2"/>
          <p:cNvSpPr/>
          <p:nvPr/>
        </p:nvSpPr>
        <p:spPr>
          <a:xfrm>
            <a:off x="457200" y="3335119"/>
            <a:ext cx="2743200" cy="1200329"/>
          </a:xfrm>
          <a:prstGeom prst="rect">
            <a:avLst/>
          </a:prstGeom>
        </p:spPr>
        <p:txBody>
          <a:bodyPr wrap="square">
            <a:spAutoFit/>
          </a:bodyPr>
          <a:lstStyle/>
          <a:p>
            <a:pPr marL="685800" indent="-342900">
              <a:spcBef>
                <a:spcPct val="20000"/>
              </a:spcBef>
              <a:spcAft>
                <a:spcPts val="600"/>
              </a:spcAft>
              <a:buFont typeface="Arial" panose="020B0604020202020204" pitchFamily="34" charset="0"/>
              <a:buChar char="•"/>
            </a:pPr>
            <a:r>
              <a:rPr lang="en-GB" dirty="0" smtClean="0">
                <a:solidFill>
                  <a:srgbClr val="0097E0"/>
                </a:solidFill>
                <a:latin typeface="Source Sans Pro" panose="020B0503030403020204" pitchFamily="34" charset="0"/>
                <a:cs typeface="+mn-cs"/>
              </a:rPr>
              <a:t>Asset-specific </a:t>
            </a:r>
            <a:r>
              <a:rPr lang="en-GB" dirty="0">
                <a:solidFill>
                  <a:srgbClr val="0097E0"/>
                </a:solidFill>
                <a:latin typeface="Source Sans Pro" panose="020B0503030403020204" pitchFamily="34" charset="0"/>
                <a:cs typeface="+mn-cs"/>
              </a:rPr>
              <a:t>Expected Annual Damage (“pure premium”)</a:t>
            </a:r>
          </a:p>
        </p:txBody>
      </p:sp>
    </p:spTree>
    <p:extLst>
      <p:ext uri="{BB962C8B-B14F-4D97-AF65-F5344CB8AC3E}">
        <p14:creationId xmlns:p14="http://schemas.microsoft.com/office/powerpoint/2010/main" val="294556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733800" y="3276600"/>
            <a:ext cx="5181600" cy="3044795"/>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21507" name="Rectangle 3"/>
          <p:cNvSpPr>
            <a:spLocks noGrp="1" noChangeArrowheads="1"/>
          </p:cNvSpPr>
          <p:nvPr>
            <p:ph idx="1"/>
          </p:nvPr>
        </p:nvSpPr>
        <p:spPr>
          <a:xfrm>
            <a:off x="457200" y="2133600"/>
            <a:ext cx="8229600" cy="4525963"/>
          </a:xfrm>
        </p:spPr>
        <p:txBody>
          <a:bodyPr/>
          <a:lstStyle/>
          <a:p>
            <a:pPr eaLnBrk="1" hangingPunct="1"/>
            <a:r>
              <a:rPr lang="en-GB" sz="2400" b="1" dirty="0" smtClean="0">
                <a:solidFill>
                  <a:srgbClr val="0097E0"/>
                </a:solidFill>
                <a:latin typeface="Source Sans Pro" panose="020B0503030403020204" pitchFamily="34" charset="0"/>
              </a:rPr>
              <a:t>Probable Maximum Losses (PML)</a:t>
            </a:r>
          </a:p>
          <a:p>
            <a:pPr marL="685800" lvl="1" indent="-3429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Maximum loss that could be experienced in the occurrence of a disaster with a particular return </a:t>
            </a:r>
            <a:r>
              <a:rPr lang="en-GB" sz="1800" dirty="0" smtClean="0">
                <a:solidFill>
                  <a:srgbClr val="0097E0"/>
                </a:solidFill>
                <a:latin typeface="Source Sans Pro" panose="020B0503030403020204" pitchFamily="34" charset="0"/>
              </a:rPr>
              <a:t>period</a:t>
            </a: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0975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86200" y="3276601"/>
            <a:ext cx="4840544" cy="3044794"/>
          </a:xfrm>
          <a:prstGeom prst="rect">
            <a:avLst/>
          </a:prstGeom>
        </p:spPr>
      </p:pic>
      <p:sp>
        <p:nvSpPr>
          <p:cNvPr id="10"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smtClean="0">
                <a:solidFill>
                  <a:srgbClr val="0097E0"/>
                </a:solidFill>
                <a:latin typeface="Source Sans Pro" panose="020B0503030403020204" pitchFamily="34" charset="0"/>
              </a:rPr>
              <a:t>Loss exceedance curve</a:t>
            </a:r>
            <a:br>
              <a:rPr lang="en-GB" smtClean="0">
                <a:solidFill>
                  <a:srgbClr val="0097E0"/>
                </a:solidFill>
                <a:latin typeface="Source Sans Pro" panose="020B0503030403020204" pitchFamily="34" charset="0"/>
              </a:rPr>
            </a:br>
            <a:r>
              <a:rPr lang="en-GB"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sp>
        <p:nvSpPr>
          <p:cNvPr id="3" name="Rettangolo 2"/>
          <p:cNvSpPr/>
          <p:nvPr/>
        </p:nvSpPr>
        <p:spPr>
          <a:xfrm>
            <a:off x="457200" y="3211526"/>
            <a:ext cx="3276600" cy="1609671"/>
          </a:xfrm>
          <a:prstGeom prst="rect">
            <a:avLst/>
          </a:prstGeom>
        </p:spPr>
        <p:txBody>
          <a:bodyPr wrap="square">
            <a:spAutoFit/>
          </a:bodyPr>
          <a:lstStyle/>
          <a:p>
            <a:pPr marL="685800" lvl="1" indent="-342900">
              <a:spcBef>
                <a:spcPct val="20000"/>
              </a:spcBef>
              <a:spcAft>
                <a:spcPts val="600"/>
              </a:spcAft>
              <a:buFont typeface="Arial" panose="020B0604020202020204" pitchFamily="34" charset="0"/>
              <a:buChar char="•"/>
            </a:pPr>
            <a:r>
              <a:rPr lang="en-GB" dirty="0">
                <a:solidFill>
                  <a:srgbClr val="0097E0"/>
                </a:solidFill>
                <a:latin typeface="Source Sans Pro" panose="020B0503030403020204" pitchFamily="34" charset="0"/>
                <a:cs typeface="+mn-cs"/>
              </a:rPr>
              <a:t>Assess losses should the design return period is exceeded</a:t>
            </a:r>
          </a:p>
          <a:p>
            <a:pPr marL="685800" lvl="1" indent="-342900">
              <a:spcBef>
                <a:spcPct val="20000"/>
              </a:spcBef>
              <a:spcAft>
                <a:spcPts val="600"/>
              </a:spcAft>
              <a:buFont typeface="Arial" panose="020B0604020202020204" pitchFamily="34" charset="0"/>
              <a:buChar char="•"/>
            </a:pPr>
            <a:r>
              <a:rPr lang="en-GB" dirty="0">
                <a:solidFill>
                  <a:srgbClr val="0097E0"/>
                </a:solidFill>
                <a:latin typeface="Source Sans Pro" panose="020B0503030403020204" pitchFamily="34" charset="0"/>
                <a:cs typeface="+mn-cs"/>
              </a:rPr>
              <a:t>Plan for emergency interventions</a:t>
            </a:r>
          </a:p>
        </p:txBody>
      </p:sp>
    </p:spTree>
    <p:extLst>
      <p:ext uri="{BB962C8B-B14F-4D97-AF65-F5344CB8AC3E}">
        <p14:creationId xmlns:p14="http://schemas.microsoft.com/office/powerpoint/2010/main" val="3597471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962400" y="3406818"/>
            <a:ext cx="4857750" cy="32004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2248"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Loss </a:t>
            </a:r>
            <a:r>
              <a:rPr lang="en-GB" dirty="0" err="1" smtClean="0">
                <a:solidFill>
                  <a:srgbClr val="0097E0"/>
                </a:solidFill>
                <a:latin typeface="Source Sans Pro" panose="020B0503030403020204" pitchFamily="34" charset="0"/>
              </a:rPr>
              <a:t>exceedance</a:t>
            </a:r>
            <a:r>
              <a:rPr lang="en-GB" dirty="0" smtClean="0">
                <a:solidFill>
                  <a:srgbClr val="0097E0"/>
                </a:solidFill>
                <a:latin typeface="Source Sans Pro" panose="020B0503030403020204" pitchFamily="34" charset="0"/>
              </a:rPr>
              <a:t> curve</a:t>
            </a:r>
            <a:br>
              <a:rPr lang="en-GB" dirty="0" smtClean="0">
                <a:solidFill>
                  <a:srgbClr val="0097E0"/>
                </a:solidFill>
                <a:latin typeface="Source Sans Pro" panose="020B0503030403020204" pitchFamily="34" charset="0"/>
              </a:rPr>
            </a:br>
            <a:r>
              <a:rPr lang="en-GB" dirty="0" smtClean="0">
                <a:solidFill>
                  <a:srgbClr val="0097E0"/>
                </a:solidFill>
                <a:latin typeface="Source Sans Pro" panose="020B0503030403020204" pitchFamily="34" charset="0"/>
              </a:rPr>
              <a:t>practical uses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457200" y="2133600"/>
            <a:ext cx="8229600" cy="4525963"/>
          </a:xfrm>
        </p:spPr>
        <p:txBody>
          <a:bodyPr/>
          <a:lstStyle/>
          <a:p>
            <a:pPr eaLnBrk="1" hangingPunct="1"/>
            <a:r>
              <a:rPr lang="en-GB" sz="2400" b="1" dirty="0" smtClean="0">
                <a:solidFill>
                  <a:srgbClr val="0097E0"/>
                </a:solidFill>
                <a:latin typeface="Source Sans Pro" panose="020B0503030403020204" pitchFamily="34" charset="0"/>
              </a:rPr>
              <a:t>Bankruptcy probability</a:t>
            </a:r>
          </a:p>
          <a:p>
            <a:pPr marL="685800" lvl="1" indent="-3429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Probability of reaching or exceeding a given PML for a given return period</a:t>
            </a:r>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14800" y="4483412"/>
            <a:ext cx="4648200" cy="2128122"/>
          </a:xfrm>
          <a:prstGeom prst="rect">
            <a:avLst/>
          </a:prstGeom>
        </p:spPr>
      </p:pic>
      <p:pic>
        <p:nvPicPr>
          <p:cNvPr id="2" name="Picture 1"/>
          <p:cNvPicPr>
            <a:picLocks noChangeAspect="1"/>
          </p:cNvPicPr>
          <p:nvPr/>
        </p:nvPicPr>
        <p:blipFill>
          <a:blip r:embed="rId9"/>
          <a:stretch>
            <a:fillRect/>
          </a:stretch>
        </p:blipFill>
        <p:spPr>
          <a:xfrm>
            <a:off x="4395863" y="3529861"/>
            <a:ext cx="4138537" cy="1042139"/>
          </a:xfrm>
          <a:prstGeom prst="rect">
            <a:avLst/>
          </a:prstGeom>
        </p:spPr>
      </p:pic>
      <p:sp>
        <p:nvSpPr>
          <p:cNvPr id="3" name="Rettangolo 2"/>
          <p:cNvSpPr/>
          <p:nvPr/>
        </p:nvSpPr>
        <p:spPr>
          <a:xfrm>
            <a:off x="457200" y="3276600"/>
            <a:ext cx="3276600" cy="1200329"/>
          </a:xfrm>
          <a:prstGeom prst="rect">
            <a:avLst/>
          </a:prstGeom>
        </p:spPr>
        <p:txBody>
          <a:bodyPr wrap="square">
            <a:spAutoFit/>
          </a:bodyPr>
          <a:lstStyle/>
          <a:p>
            <a:pPr marL="685800" lvl="1" indent="-342900" eaLnBrk="1" hangingPunct="1">
              <a:spcAft>
                <a:spcPts val="600"/>
              </a:spcAft>
              <a:buFont typeface="Arial" panose="020B0604020202020204" pitchFamily="34" charset="0"/>
              <a:buChar char="•"/>
            </a:pPr>
            <a:r>
              <a:rPr lang="en-GB" dirty="0" smtClean="0">
                <a:solidFill>
                  <a:srgbClr val="0097E0"/>
                </a:solidFill>
                <a:latin typeface="Source Sans Pro" panose="020B0503030403020204" pitchFamily="34" charset="0"/>
              </a:rPr>
              <a:t>Inform policy and cost-benefit on useful life of risk reduction intervention</a:t>
            </a:r>
            <a:r>
              <a:rPr lang="en-GB" dirty="0">
                <a:solidFill>
                  <a:srgbClr val="0097E0"/>
                </a:solidFill>
                <a:latin typeface="Source Sans Pro" panose="020B0503030403020204" pitchFamily="34" charset="0"/>
              </a:rPr>
              <a:t>s</a:t>
            </a:r>
            <a:endParaRPr lang="en-GB" dirty="0" smtClean="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92682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Global Assessment Report</a:t>
            </a:r>
            <a:endParaRPr lang="en-GB" dirty="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1332"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8"/>
          <p:cNvGraphicFramePr>
            <a:graphicFrameLocks noChangeAspect="1"/>
          </p:cNvGraphicFramePr>
          <p:nvPr>
            <p:extLst/>
          </p:nvPr>
        </p:nvGraphicFramePr>
        <p:xfrm>
          <a:off x="814387" y="4495800"/>
          <a:ext cx="2097245" cy="1812925"/>
        </p:xfrm>
        <a:graphic>
          <a:graphicData uri="http://schemas.openxmlformats.org/presentationml/2006/ole">
            <mc:AlternateContent xmlns:mc="http://schemas.openxmlformats.org/markup-compatibility/2006">
              <mc:Choice xmlns:v="urn:schemas-microsoft-com:vml" Requires="v">
                <p:oleObj spid="_x0000_s121333" name="Image" r:id="rId8" imgW="8711111" imgH="7530159" progId="Photoshop.Image.10">
                  <p:embed/>
                </p:oleObj>
              </mc:Choice>
              <mc:Fallback>
                <p:oleObj name="Image" r:id="rId8" imgW="8711111" imgH="7530159" progId="Photoshop.Image.1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87" y="4495800"/>
                        <a:ext cx="2097245" cy="1812925"/>
                      </a:xfrm>
                      <a:prstGeom prst="rect">
                        <a:avLst/>
                      </a:prstGeom>
                      <a:noFill/>
                      <a:ln>
                        <a:noFill/>
                      </a:ln>
                      <a:effectLst/>
                    </p:spPr>
                  </p:pic>
                </p:oleObj>
              </mc:Fallback>
            </mc:AlternateContent>
          </a:graphicData>
        </a:graphic>
      </p:graphicFrame>
      <p:graphicFrame>
        <p:nvGraphicFramePr>
          <p:cNvPr id="10" name="Object 19"/>
          <p:cNvGraphicFramePr>
            <a:graphicFrameLocks noChangeAspect="1"/>
          </p:cNvGraphicFramePr>
          <p:nvPr>
            <p:extLst/>
          </p:nvPr>
        </p:nvGraphicFramePr>
        <p:xfrm>
          <a:off x="1828800" y="5796779"/>
          <a:ext cx="3657600" cy="501672"/>
        </p:xfrm>
        <a:graphic>
          <a:graphicData uri="http://schemas.openxmlformats.org/presentationml/2006/ole">
            <mc:AlternateContent xmlns:mc="http://schemas.openxmlformats.org/markup-compatibility/2006">
              <mc:Choice xmlns:v="urn:schemas-microsoft-com:vml" Requires="v">
                <p:oleObj spid="_x0000_s121334" name="Image" r:id="rId10" imgW="7606349" imgH="1041270" progId="Photoshop.Image.10">
                  <p:embed/>
                </p:oleObj>
              </mc:Choice>
              <mc:Fallback>
                <p:oleObj name="Image" r:id="rId10" imgW="7606349" imgH="1041270" progId="Photoshop.Image.1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5796779"/>
                        <a:ext cx="3657600" cy="501672"/>
                      </a:xfrm>
                      <a:prstGeom prst="rect">
                        <a:avLst/>
                      </a:prstGeom>
                      <a:noFill/>
                      <a:ln>
                        <a:noFill/>
                      </a:ln>
                      <a:effectLst/>
                    </p:spPr>
                  </p:pic>
                </p:oleObj>
              </mc:Fallback>
            </mc:AlternateContent>
          </a:graphicData>
        </a:graphic>
      </p:graphicFrame>
      <p:pic>
        <p:nvPicPr>
          <p:cNvPr id="48135" name="Picture 7" descr="GAR11 cove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625065" y="1517263"/>
            <a:ext cx="171450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48139" name="Picture 11" descr="https://encrypted-tbn3.gstatic.com/images?q=tbn:ANd9GcTsMsnC7glNJ4gSocpjWHDMKDAPLIgn7UTOKwDYyWJOitbYtKsrfQ"/>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73914" y="1524000"/>
            <a:ext cx="1821686" cy="24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72200" y="1522501"/>
            <a:ext cx="1891852" cy="2419351"/>
          </a:xfrm>
          <a:prstGeom prst="rect">
            <a:avLst/>
          </a:prstGeom>
          <a:ln>
            <a:solidFill>
              <a:schemeClr val="bg2"/>
            </a:solidFill>
          </a:ln>
        </p:spPr>
      </p:pic>
    </p:spTree>
    <p:extLst>
      <p:ext uri="{BB962C8B-B14F-4D97-AF65-F5344CB8AC3E}">
        <p14:creationId xmlns:p14="http://schemas.microsoft.com/office/powerpoint/2010/main" val="516506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9810"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59811"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59812"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59813"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59814"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59815"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59816"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59817"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93601957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5550"/>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429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 data-related issues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457200" y="2133600"/>
            <a:ext cx="8229600" cy="4525963"/>
          </a:xfrm>
        </p:spPr>
        <p:txBody>
          <a:bodyPr/>
          <a:lstStyle/>
          <a:p>
            <a:pPr eaLnBrk="1" hangingPunct="1"/>
            <a:r>
              <a:rPr lang="en-GB" sz="2400" b="1" dirty="0" smtClean="0">
                <a:solidFill>
                  <a:srgbClr val="0097E0"/>
                </a:solidFill>
                <a:latin typeface="Source Sans Pro" panose="020B0503030403020204" pitchFamily="34" charset="0"/>
              </a:rPr>
              <a:t>Designing a risk assessment</a:t>
            </a:r>
          </a:p>
          <a:p>
            <a:pPr marL="685800" eaLnBrk="1" hangingPunct="1">
              <a:spcAft>
                <a:spcPts val="1200"/>
              </a:spcAft>
              <a:buFont typeface="Arial" panose="020B0604020202020204" pitchFamily="34" charset="0"/>
              <a:buChar char="•"/>
            </a:pPr>
            <a:r>
              <a:rPr lang="en-GB" sz="2000" dirty="0" smtClean="0">
                <a:solidFill>
                  <a:srgbClr val="0097E0"/>
                </a:solidFill>
                <a:latin typeface="Source Sans Pro" panose="020B0503030403020204" pitchFamily="34" charset="0"/>
              </a:rPr>
              <a:t>Risk assessment to respond to specific questions – determine scale and resolution</a:t>
            </a:r>
          </a:p>
        </p:txBody>
      </p:sp>
      <p:pic>
        <p:nvPicPr>
          <p:cNvPr id="12" name="Picture 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63042" y="3867150"/>
            <a:ext cx="3476158"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Stocks_death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7239" y="3810000"/>
            <a:ext cx="323037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66769" y="3882390"/>
            <a:ext cx="1683471" cy="2194560"/>
          </a:xfrm>
          <a:prstGeom prst="rect">
            <a:avLst/>
          </a:prstGeom>
        </p:spPr>
      </p:pic>
    </p:spTree>
    <p:extLst>
      <p:ext uri="{BB962C8B-B14F-4D97-AF65-F5344CB8AC3E}">
        <p14:creationId xmlns:p14="http://schemas.microsoft.com/office/powerpoint/2010/main" val="2999668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5669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 data-related issues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457200" y="2133600"/>
            <a:ext cx="8229600" cy="4525963"/>
          </a:xfrm>
        </p:spPr>
        <p:txBody>
          <a:bodyPr/>
          <a:lstStyle/>
          <a:p>
            <a:pPr eaLnBrk="1" hangingPunct="1"/>
            <a:r>
              <a:rPr lang="en-GB" sz="2400" b="1" dirty="0" smtClean="0">
                <a:solidFill>
                  <a:srgbClr val="0097E0"/>
                </a:solidFill>
                <a:latin typeface="Source Sans Pro" panose="020B0503030403020204" pitchFamily="34" charset="0"/>
              </a:rPr>
              <a:t>Designing a risk assessment</a:t>
            </a:r>
          </a:p>
          <a:p>
            <a:pPr marL="685800" eaLnBrk="1" hangingPunct="1">
              <a:spcAft>
                <a:spcPts val="1200"/>
              </a:spcAft>
              <a:buFont typeface="Arial" panose="020B0604020202020204" pitchFamily="34" charset="0"/>
              <a:buChar char="•"/>
            </a:pPr>
            <a:r>
              <a:rPr lang="en-GB" sz="2000" dirty="0" smtClean="0">
                <a:solidFill>
                  <a:srgbClr val="0097E0"/>
                </a:solidFill>
                <a:latin typeface="Source Sans Pro" panose="020B0503030403020204" pitchFamily="34" charset="0"/>
              </a:rPr>
              <a:t>Risk assessment to respond to specific questions – determine scale and resolution</a:t>
            </a:r>
          </a:p>
          <a:p>
            <a:pPr marL="685800" eaLnBrk="1" hangingPunct="1">
              <a:spcAft>
                <a:spcPts val="1200"/>
              </a:spcAft>
              <a:buFont typeface="Arial" panose="020B0604020202020204" pitchFamily="34" charset="0"/>
              <a:buChar char="•"/>
            </a:pPr>
            <a:r>
              <a:rPr lang="en-GB" sz="2000" dirty="0" smtClean="0">
                <a:solidFill>
                  <a:srgbClr val="0097E0"/>
                </a:solidFill>
                <a:latin typeface="Source Sans Pro" panose="020B0503030403020204" pitchFamily="34" charset="0"/>
              </a:rPr>
              <a:t>Once this is defined, appropriate modelling assumptions are selected</a:t>
            </a:r>
          </a:p>
          <a:p>
            <a:pPr marL="685800" eaLnBrk="1" hangingPunct="1">
              <a:spcAft>
                <a:spcPts val="1200"/>
              </a:spcAft>
              <a:buFont typeface="Arial" panose="020B0604020202020204" pitchFamily="34" charset="0"/>
              <a:buChar char="•"/>
            </a:pPr>
            <a:r>
              <a:rPr lang="en-GB" sz="2000" dirty="0">
                <a:solidFill>
                  <a:srgbClr val="0097E0"/>
                </a:solidFill>
                <a:latin typeface="Source Sans Pro" panose="020B0503030403020204" pitchFamily="34" charset="0"/>
              </a:rPr>
              <a:t>Time, resources, data available also </a:t>
            </a:r>
            <a:r>
              <a:rPr lang="en-GB" sz="2000" dirty="0" smtClean="0">
                <a:solidFill>
                  <a:srgbClr val="0097E0"/>
                </a:solidFill>
                <a:latin typeface="Source Sans Pro" panose="020B0503030403020204" pitchFamily="34" charset="0"/>
              </a:rPr>
              <a:t>influence the resolution</a:t>
            </a:r>
          </a:p>
          <a:p>
            <a:pPr marL="685800" eaLnBrk="1" hangingPunct="1">
              <a:spcAft>
                <a:spcPts val="1200"/>
              </a:spcAft>
              <a:buFont typeface="Arial" panose="020B0604020202020204" pitchFamily="34" charset="0"/>
              <a:buChar char="•"/>
            </a:pPr>
            <a:r>
              <a:rPr lang="en-GB" sz="2000" dirty="0" smtClean="0">
                <a:solidFill>
                  <a:srgbClr val="0097E0"/>
                </a:solidFill>
                <a:latin typeface="Source Sans Pro" panose="020B0503030403020204" pitchFamily="34" charset="0"/>
              </a:rPr>
              <a:t>Multi-hazard </a:t>
            </a:r>
            <a:r>
              <a:rPr lang="en-GB" sz="2000" dirty="0" err="1" smtClean="0">
                <a:solidFill>
                  <a:srgbClr val="0097E0"/>
                </a:solidFill>
                <a:latin typeface="Source Sans Pro" panose="020B0503030403020204" pitchFamily="34" charset="0"/>
              </a:rPr>
              <a:t>vs</a:t>
            </a:r>
            <a:r>
              <a:rPr lang="en-GB" sz="2000" dirty="0" smtClean="0">
                <a:solidFill>
                  <a:srgbClr val="0097E0"/>
                </a:solidFill>
                <a:latin typeface="Source Sans Pro" panose="020B0503030403020204" pitchFamily="34" charset="0"/>
              </a:rPr>
              <a:t> hazard selection \ prioritisation</a:t>
            </a:r>
          </a:p>
          <a:p>
            <a:pPr marL="685800" eaLnBrk="1" hangingPunct="1">
              <a:spcAft>
                <a:spcPts val="1200"/>
              </a:spcAft>
              <a:buFont typeface="Arial" panose="020B0604020202020204" pitchFamily="34" charset="0"/>
              <a:buChar char="•"/>
            </a:pPr>
            <a:r>
              <a:rPr lang="en-GB" sz="2000" b="1" dirty="0">
                <a:solidFill>
                  <a:srgbClr val="0097E0"/>
                </a:solidFill>
                <a:latin typeface="Source Sans Pro" panose="020B0503030403020204" pitchFamily="34" charset="0"/>
              </a:rPr>
              <a:t>Use the risk assessment </a:t>
            </a:r>
            <a:r>
              <a:rPr lang="en-GB" sz="2000" b="1" dirty="0" smtClean="0">
                <a:solidFill>
                  <a:srgbClr val="0097E0"/>
                </a:solidFill>
                <a:latin typeface="Source Sans Pro" panose="020B0503030403020204" pitchFamily="34" charset="0"/>
              </a:rPr>
              <a:t>according to the </a:t>
            </a:r>
            <a:r>
              <a:rPr lang="en-GB" sz="2000" b="1" dirty="0">
                <a:solidFill>
                  <a:srgbClr val="0097E0"/>
                </a:solidFill>
                <a:latin typeface="Source Sans Pro" panose="020B0503030403020204" pitchFamily="34" charset="0"/>
              </a:rPr>
              <a:t>scope </a:t>
            </a:r>
            <a:r>
              <a:rPr lang="en-GB" sz="2000" b="1" dirty="0" smtClean="0">
                <a:solidFill>
                  <a:srgbClr val="0097E0"/>
                </a:solidFill>
                <a:latin typeface="Source Sans Pro" panose="020B0503030403020204" pitchFamily="34" charset="0"/>
              </a:rPr>
              <a:t>for </a:t>
            </a:r>
            <a:r>
              <a:rPr lang="en-GB" sz="2000" b="1" dirty="0">
                <a:solidFill>
                  <a:srgbClr val="0097E0"/>
                </a:solidFill>
                <a:latin typeface="Source Sans Pro" panose="020B0503030403020204" pitchFamily="34" charset="0"/>
              </a:rPr>
              <a:t>which it has been </a:t>
            </a:r>
            <a:r>
              <a:rPr lang="en-GB" sz="2000" b="1" dirty="0" smtClean="0">
                <a:solidFill>
                  <a:srgbClr val="0097E0"/>
                </a:solidFill>
                <a:latin typeface="Source Sans Pro" panose="020B0503030403020204" pitchFamily="34" charset="0"/>
              </a:rPr>
              <a:t>produced</a:t>
            </a:r>
            <a:endParaRPr lang="en-GB" sz="2000" b="1"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29934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wipe(left)">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wipe(left)">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wipe(left)">
                                      <p:cBhvr>
                                        <p:cTn id="1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6335"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 data-related issues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381000" y="2057400"/>
            <a:ext cx="8439150" cy="4525963"/>
          </a:xfrm>
        </p:spPr>
        <p:txBody>
          <a:bodyPr/>
          <a:lstStyle/>
          <a:p>
            <a:pPr eaLnBrk="1" hangingPunct="1"/>
            <a:r>
              <a:rPr lang="en-GB" sz="2400" b="1" dirty="0" smtClean="0">
                <a:solidFill>
                  <a:srgbClr val="0097E0"/>
                </a:solidFill>
                <a:latin typeface="Source Sans Pro" panose="020B0503030403020204" pitchFamily="34" charset="0"/>
              </a:rPr>
              <a:t>Hazard - format</a:t>
            </a:r>
          </a:p>
          <a:p>
            <a:pPr marL="6858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E</a:t>
            </a:r>
            <a:r>
              <a:rPr lang="en-GB" sz="1800" dirty="0" smtClean="0">
                <a:solidFill>
                  <a:srgbClr val="0097E0"/>
                </a:solidFill>
                <a:latin typeface="Source Sans Pro" panose="020B0503030403020204" pitchFamily="34" charset="0"/>
              </a:rPr>
              <a:t>vent-by-by event data with assigned return periods needed</a:t>
            </a:r>
          </a:p>
          <a:p>
            <a:pPr marL="685800" eaLnBrk="1" hangingPunct="1">
              <a:spcAft>
                <a:spcPts val="600"/>
              </a:spcAft>
              <a:buFont typeface="Arial" panose="020B0604020202020204" pitchFamily="34" charset="0"/>
              <a:buChar char="•"/>
            </a:pPr>
            <a:r>
              <a:rPr lang="en-GB" sz="1800" dirty="0" smtClean="0">
                <a:solidFill>
                  <a:srgbClr val="0097E0"/>
                </a:solidFill>
                <a:latin typeface="Source Sans Pro" panose="020B0503030403020204" pitchFamily="34" charset="0"/>
              </a:rPr>
              <a:t>Assumption of “mutual exclusivity” of the events, need for calculating correlations of events</a:t>
            </a:r>
          </a:p>
          <a:p>
            <a:pPr marL="685800" eaLnBrk="1" hangingPunct="1">
              <a:spcAft>
                <a:spcPts val="600"/>
              </a:spcAft>
              <a:buFont typeface="Arial" panose="020B0604020202020204" pitchFamily="34" charset="0"/>
              <a:buChar char="•"/>
            </a:pPr>
            <a:r>
              <a:rPr lang="en-GB" sz="1800" dirty="0" smtClean="0">
                <a:solidFill>
                  <a:srgbClr val="0097E0"/>
                </a:solidFill>
                <a:latin typeface="Source Sans Pro" panose="020B0503030403020204" pitchFamily="34" charset="0"/>
              </a:rPr>
              <a:t>Definition of the physical quantity describing the hazard intensity according to the vulnerability curves</a:t>
            </a:r>
          </a:p>
          <a:p>
            <a:pPr marL="6858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H</a:t>
            </a:r>
            <a:r>
              <a:rPr lang="en-GB" sz="1800" dirty="0" smtClean="0">
                <a:solidFill>
                  <a:srgbClr val="0097E0"/>
                </a:solidFill>
                <a:latin typeface="Source Sans Pro" panose="020B0503030403020204" pitchFamily="34" charset="0"/>
              </a:rPr>
              <a:t>azard defined with its spatial variability</a:t>
            </a:r>
          </a:p>
          <a:p>
            <a:pPr marL="685800" eaLnBrk="1" hangingPunct="1">
              <a:spcAft>
                <a:spcPts val="600"/>
              </a:spcAft>
              <a:buFont typeface="Arial" panose="020B0604020202020204" pitchFamily="34" charset="0"/>
              <a:buChar char="•"/>
            </a:pPr>
            <a:r>
              <a:rPr lang="en-GB" sz="1800" dirty="0">
                <a:solidFill>
                  <a:srgbClr val="0097E0"/>
                </a:solidFill>
                <a:latin typeface="Source Sans Pro" panose="020B0503030403020204" pitchFamily="34" charset="0"/>
              </a:rPr>
              <a:t>T</a:t>
            </a:r>
            <a:r>
              <a:rPr lang="en-GB" sz="1800" dirty="0" smtClean="0">
                <a:solidFill>
                  <a:srgbClr val="0097E0"/>
                </a:solidFill>
                <a:latin typeface="Source Sans Pro" panose="020B0503030403020204" pitchFamily="34" charset="0"/>
              </a:rPr>
              <a:t>wo statistical moments in each point of the domain provided</a:t>
            </a:r>
          </a:p>
          <a:p>
            <a:pPr marL="685800" eaLnBrk="1" hangingPunct="1">
              <a:spcAft>
                <a:spcPts val="600"/>
              </a:spcAft>
              <a:buFont typeface="Arial" panose="020B0604020202020204" pitchFamily="34" charset="0"/>
              <a:buChar char="•"/>
            </a:pPr>
            <a:r>
              <a:rPr lang="en-GB" sz="1800" dirty="0" smtClean="0">
                <a:solidFill>
                  <a:srgbClr val="0097E0"/>
                </a:solidFill>
                <a:latin typeface="Source Sans Pro" panose="020B0503030403020204" pitchFamily="34" charset="0"/>
              </a:rPr>
              <a:t>Resolution of the hazard model compatible with the required resolution of the risk calculation</a:t>
            </a:r>
            <a:endParaRPr lang="en-GB" sz="1800"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287449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7353"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 data-related issues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381000" y="2057400"/>
            <a:ext cx="8439150" cy="4525963"/>
          </a:xfrm>
        </p:spPr>
        <p:txBody>
          <a:bodyPr/>
          <a:lstStyle/>
          <a:p>
            <a:pPr eaLnBrk="1" hangingPunct="1"/>
            <a:r>
              <a:rPr lang="en-GB" sz="2400" b="1" dirty="0" smtClean="0">
                <a:solidFill>
                  <a:srgbClr val="0097E0"/>
                </a:solidFill>
                <a:latin typeface="Source Sans Pro" panose="020B0503030403020204" pitchFamily="34" charset="0"/>
              </a:rPr>
              <a:t>Hazard - input</a:t>
            </a:r>
          </a:p>
          <a:p>
            <a:pPr marL="685800" eaLnBrk="1" hangingPunct="1">
              <a:spcAft>
                <a:spcPts val="1200"/>
              </a:spcAft>
              <a:buFont typeface="Arial" panose="020B0604020202020204" pitchFamily="34" charset="0"/>
              <a:buChar char="•"/>
            </a:pPr>
            <a:r>
              <a:rPr lang="en-GB" sz="1800" dirty="0" smtClean="0">
                <a:solidFill>
                  <a:srgbClr val="0097E0"/>
                </a:solidFill>
                <a:latin typeface="Source Sans Pro" panose="020B0503030403020204" pitchFamily="34" charset="0"/>
              </a:rPr>
              <a:t>Assess the quality of the input to the hazard model (and its propagation to the output )-&gt; uncertainty analysis</a:t>
            </a:r>
          </a:p>
          <a:p>
            <a:pPr marL="685800" eaLnBrk="1" hangingPunct="1">
              <a:spcAft>
                <a:spcPts val="1200"/>
              </a:spcAft>
              <a:buFont typeface="Arial" panose="020B0604020202020204" pitchFamily="34" charset="0"/>
              <a:buChar char="•"/>
            </a:pPr>
            <a:r>
              <a:rPr lang="en-GB" sz="1800" dirty="0" smtClean="0">
                <a:solidFill>
                  <a:srgbClr val="0097E0"/>
                </a:solidFill>
                <a:latin typeface="Source Sans Pro" panose="020B0503030403020204" pitchFamily="34" charset="0"/>
              </a:rPr>
              <a:t>Completeness and accuracy of temporal series e.g. rainfall, discharges, catalogues (e.g. earthquake and cyclones)</a:t>
            </a:r>
          </a:p>
          <a:p>
            <a:pPr marL="685800" eaLnBrk="1" hangingPunct="1">
              <a:spcAft>
                <a:spcPts val="1200"/>
              </a:spcAft>
              <a:buFont typeface="Arial" panose="020B0604020202020204" pitchFamily="34" charset="0"/>
              <a:buChar char="•"/>
            </a:pPr>
            <a:r>
              <a:rPr lang="en-GB" sz="1800" dirty="0" smtClean="0">
                <a:solidFill>
                  <a:srgbClr val="0097E0"/>
                </a:solidFill>
                <a:latin typeface="Source Sans Pro" panose="020B0503030403020204" pitchFamily="34" charset="0"/>
              </a:rPr>
              <a:t>Specific characteristics measured differently between datasets (e.g. weir types for discharges, or sampling intervals or time windows </a:t>
            </a:r>
            <a:r>
              <a:rPr lang="en-GB" sz="1800" dirty="0" err="1" smtClean="0">
                <a:solidFill>
                  <a:srgbClr val="0097E0"/>
                </a:solidFill>
                <a:latin typeface="Source Sans Pro" panose="020B0503030403020204" pitchFamily="34" charset="0"/>
              </a:rPr>
              <a:t>etc</a:t>
            </a:r>
            <a:r>
              <a:rPr lang="en-GB" sz="1800" dirty="0" smtClean="0">
                <a:solidFill>
                  <a:srgbClr val="0097E0"/>
                </a:solidFill>
                <a:latin typeface="Source Sans Pro" panose="020B0503030403020204" pitchFamily="34" charset="0"/>
              </a:rPr>
              <a:t>)</a:t>
            </a:r>
          </a:p>
          <a:p>
            <a:pPr marL="685800" eaLnBrk="1" hangingPunct="1">
              <a:spcAft>
                <a:spcPts val="1200"/>
              </a:spcAft>
              <a:buFont typeface="Arial" panose="020B0604020202020204" pitchFamily="34" charset="0"/>
              <a:buChar char="•"/>
            </a:pPr>
            <a:r>
              <a:rPr lang="en-GB" sz="1800" dirty="0" smtClean="0">
                <a:solidFill>
                  <a:srgbClr val="0097E0"/>
                </a:solidFill>
                <a:latin typeface="Source Sans Pro" panose="020B0503030403020204" pitchFamily="34" charset="0"/>
              </a:rPr>
              <a:t>Resolution and availability of topographic and bathymetric data</a:t>
            </a:r>
          </a:p>
          <a:p>
            <a:pPr marL="685800" eaLnBrk="1" hangingPunct="1">
              <a:spcAft>
                <a:spcPts val="1200"/>
              </a:spcAft>
              <a:buFont typeface="Arial" panose="020B0604020202020204" pitchFamily="34" charset="0"/>
              <a:buChar char="•"/>
            </a:pPr>
            <a:r>
              <a:rPr lang="en-GB" sz="1800" dirty="0" smtClean="0">
                <a:solidFill>
                  <a:srgbClr val="0097E0"/>
                </a:solidFill>
                <a:latin typeface="Source Sans Pro" panose="020B0503030403020204" pitchFamily="34" charset="0"/>
              </a:rPr>
              <a:t>Accuracy of land use and land cover maps, importantly affecting different hazards (especially flood and wind)</a:t>
            </a:r>
          </a:p>
        </p:txBody>
      </p:sp>
    </p:spTree>
    <p:extLst>
      <p:ext uri="{BB962C8B-B14F-4D97-AF65-F5344CB8AC3E}">
        <p14:creationId xmlns:p14="http://schemas.microsoft.com/office/powerpoint/2010/main" val="10925395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5315"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txBox="1">
            <a:spLocks noChangeArrowheads="1"/>
          </p:cNvSpPr>
          <p:nvPr/>
        </p:nvSpPr>
        <p:spPr bwMode="auto">
          <a:xfrm>
            <a:off x="457200" y="7620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pPr>
            <a:r>
              <a:rPr lang="en-GB" dirty="0" smtClean="0">
                <a:solidFill>
                  <a:srgbClr val="0097E0"/>
                </a:solidFill>
                <a:latin typeface="Source Sans Pro" panose="020B0503030403020204" pitchFamily="34" charset="0"/>
              </a:rPr>
              <a:t>Probabilistic risk assessment data-related issues</a:t>
            </a:r>
            <a:endParaRPr lang="en-GB" dirty="0">
              <a:solidFill>
                <a:srgbClr val="0097E0"/>
              </a:solidFill>
              <a:latin typeface="Source Sans Pro" panose="020B0503030403020204" pitchFamily="34" charset="0"/>
            </a:endParaRPr>
          </a:p>
        </p:txBody>
      </p:sp>
      <p:sp>
        <p:nvSpPr>
          <p:cNvPr id="10" name="Rectangle 3"/>
          <p:cNvSpPr>
            <a:spLocks noGrp="1" noChangeArrowheads="1"/>
          </p:cNvSpPr>
          <p:nvPr>
            <p:ph idx="1"/>
          </p:nvPr>
        </p:nvSpPr>
        <p:spPr>
          <a:xfrm>
            <a:off x="381000" y="2057400"/>
            <a:ext cx="8686800" cy="4525963"/>
          </a:xfrm>
        </p:spPr>
        <p:txBody>
          <a:bodyPr/>
          <a:lstStyle/>
          <a:p>
            <a:pPr eaLnBrk="1" hangingPunct="1"/>
            <a:r>
              <a:rPr lang="en-GB" sz="2400" b="1" dirty="0" smtClean="0">
                <a:solidFill>
                  <a:srgbClr val="0097E0"/>
                </a:solidFill>
                <a:latin typeface="Source Sans Pro" panose="020B0503030403020204" pitchFamily="34" charset="0"/>
              </a:rPr>
              <a:t>Vulnerability</a:t>
            </a:r>
          </a:p>
          <a:p>
            <a:pPr marL="685800" eaLnBrk="1" hangingPunct="1">
              <a:spcAft>
                <a:spcPts val="0"/>
              </a:spcAft>
              <a:buFont typeface="Arial" panose="020B0604020202020204" pitchFamily="34" charset="0"/>
              <a:buChar char="•"/>
            </a:pPr>
            <a:r>
              <a:rPr lang="en-GB" sz="1800" dirty="0" smtClean="0">
                <a:solidFill>
                  <a:srgbClr val="0097E0"/>
                </a:solidFill>
                <a:latin typeface="Source Sans Pro" panose="020B0503030403020204" pitchFamily="34" charset="0"/>
              </a:rPr>
              <a:t>Model sensitive to vulnerability curves</a:t>
            </a:r>
          </a:p>
          <a:p>
            <a:pPr marL="685800" eaLnBrk="1" hangingPunct="1">
              <a:spcAft>
                <a:spcPts val="0"/>
              </a:spcAft>
              <a:buFont typeface="Arial" panose="020B0604020202020204" pitchFamily="34" charset="0"/>
              <a:buChar char="•"/>
            </a:pPr>
            <a:r>
              <a:rPr lang="en-GB" sz="1800" dirty="0" smtClean="0">
                <a:solidFill>
                  <a:srgbClr val="0097E0"/>
                </a:solidFill>
                <a:latin typeface="Source Sans Pro" panose="020B0503030403020204" pitchFamily="34" charset="0"/>
              </a:rPr>
              <a:t>Lab-based and validated through real data but possibly area-specific</a:t>
            </a:r>
          </a:p>
          <a:p>
            <a:pPr marL="685800" eaLnBrk="1" hangingPunct="1">
              <a:spcAft>
                <a:spcPts val="0"/>
              </a:spcAft>
              <a:buFont typeface="Arial" panose="020B0604020202020204" pitchFamily="34" charset="0"/>
              <a:buChar char="•"/>
            </a:pPr>
            <a:r>
              <a:rPr lang="en-GB" sz="1800" dirty="0">
                <a:solidFill>
                  <a:srgbClr val="0097E0"/>
                </a:solidFill>
                <a:latin typeface="Source Sans Pro" panose="020B0503030403020204" pitchFamily="34" charset="0"/>
              </a:rPr>
              <a:t>C</a:t>
            </a:r>
            <a:r>
              <a:rPr lang="en-GB" sz="1800" dirty="0" smtClean="0">
                <a:solidFill>
                  <a:srgbClr val="0097E0"/>
                </a:solidFill>
                <a:latin typeface="Source Sans Pro" panose="020B0503030403020204" pitchFamily="34" charset="0"/>
              </a:rPr>
              <a:t>onfidentiality issue or proprietary vulnerability curves not available</a:t>
            </a:r>
          </a:p>
          <a:p>
            <a:pPr marL="685800" eaLnBrk="1" hangingPunct="1">
              <a:spcAft>
                <a:spcPts val="0"/>
              </a:spcAft>
              <a:buFont typeface="Arial" panose="020B0604020202020204" pitchFamily="34" charset="0"/>
              <a:buChar char="•"/>
            </a:pPr>
            <a:r>
              <a:rPr lang="en-GB" sz="1800" dirty="0" smtClean="0">
                <a:solidFill>
                  <a:srgbClr val="0097E0"/>
                </a:solidFill>
                <a:latin typeface="Source Sans Pro" panose="020B0503030403020204" pitchFamily="34" charset="0"/>
              </a:rPr>
              <a:t>Hazard intensity measures influencing vulnerability might not be calculated</a:t>
            </a:r>
          </a:p>
          <a:p>
            <a:pPr marL="685800" eaLnBrk="1" hangingPunct="1">
              <a:spcAft>
                <a:spcPts val="0"/>
              </a:spcAft>
              <a:buFont typeface="Arial" panose="020B0604020202020204" pitchFamily="34" charset="0"/>
              <a:buChar char="•"/>
            </a:pPr>
            <a:r>
              <a:rPr lang="en-GB" sz="1800" dirty="0">
                <a:solidFill>
                  <a:srgbClr val="0097E0"/>
                </a:solidFill>
                <a:latin typeface="Source Sans Pro" panose="020B0503030403020204" pitchFamily="34" charset="0"/>
              </a:rPr>
              <a:t>Human vulnerability </a:t>
            </a:r>
            <a:r>
              <a:rPr lang="en-GB" sz="1800" dirty="0" smtClean="0">
                <a:solidFill>
                  <a:srgbClr val="0097E0"/>
                </a:solidFill>
                <a:latin typeface="Source Sans Pro" panose="020B0503030403020204" pitchFamily="34" charset="0"/>
              </a:rPr>
              <a:t>still not </a:t>
            </a:r>
            <a:r>
              <a:rPr lang="en-GB" sz="1800" dirty="0">
                <a:solidFill>
                  <a:srgbClr val="0097E0"/>
                </a:solidFill>
                <a:latin typeface="Source Sans Pro" panose="020B0503030403020204" pitchFamily="34" charset="0"/>
              </a:rPr>
              <a:t>well </a:t>
            </a:r>
            <a:r>
              <a:rPr lang="en-GB" sz="1800" dirty="0" smtClean="0">
                <a:solidFill>
                  <a:srgbClr val="0097E0"/>
                </a:solidFill>
                <a:latin typeface="Source Sans Pro" panose="020B0503030403020204" pitchFamily="34" charset="0"/>
              </a:rPr>
              <a:t>defined</a:t>
            </a:r>
          </a:p>
          <a:p>
            <a:pPr marL="685800" eaLnBrk="1" hangingPunct="1">
              <a:spcAft>
                <a:spcPts val="0"/>
              </a:spcAft>
              <a:buFont typeface="Arial" panose="020B0604020202020204" pitchFamily="34" charset="0"/>
              <a:buChar char="•"/>
            </a:pPr>
            <a:endParaRPr lang="en-GB" sz="1800" dirty="0" smtClean="0">
              <a:solidFill>
                <a:srgbClr val="0097E0"/>
              </a:solidFill>
              <a:latin typeface="Source Sans Pro" panose="020B0503030403020204" pitchFamily="34" charset="0"/>
            </a:endParaRPr>
          </a:p>
          <a:p>
            <a:pPr eaLnBrk="1" hangingPunct="1"/>
            <a:r>
              <a:rPr lang="en-GB" sz="2400" b="1" dirty="0" smtClean="0">
                <a:solidFill>
                  <a:srgbClr val="0097E0"/>
                </a:solidFill>
                <a:latin typeface="Source Sans Pro" panose="020B0503030403020204" pitchFamily="34" charset="0"/>
              </a:rPr>
              <a:t>Exposure</a:t>
            </a:r>
          </a:p>
          <a:p>
            <a:pPr marL="685800" eaLnBrk="1" hangingPunct="1">
              <a:spcAft>
                <a:spcPts val="0"/>
              </a:spcAft>
              <a:buFont typeface="Arial" panose="020B0604020202020204" pitchFamily="34" charset="0"/>
              <a:buChar char="•"/>
            </a:pPr>
            <a:r>
              <a:rPr lang="en-GB" sz="1800" dirty="0">
                <a:solidFill>
                  <a:srgbClr val="0097E0"/>
                </a:solidFill>
                <a:latin typeface="Source Sans Pro" panose="020B0503030403020204" pitchFamily="34" charset="0"/>
              </a:rPr>
              <a:t>Difficulty in defining the structural type and assign the correct vulnerability curve</a:t>
            </a:r>
          </a:p>
          <a:p>
            <a:pPr marL="685800" eaLnBrk="1" hangingPunct="1">
              <a:spcAft>
                <a:spcPts val="0"/>
              </a:spcAft>
              <a:buFont typeface="Arial" panose="020B0604020202020204" pitchFamily="34" charset="0"/>
              <a:buChar char="•"/>
            </a:pPr>
            <a:r>
              <a:rPr lang="en-GB" sz="1800" dirty="0">
                <a:solidFill>
                  <a:srgbClr val="0097E0"/>
                </a:solidFill>
                <a:latin typeface="Source Sans Pro" panose="020B0503030403020204" pitchFamily="34" charset="0"/>
              </a:rPr>
              <a:t>Issue in attributing replacement values – </a:t>
            </a:r>
            <a:r>
              <a:rPr lang="en-GB" sz="1800" dirty="0" smtClean="0">
                <a:solidFill>
                  <a:srgbClr val="0097E0"/>
                </a:solidFill>
                <a:latin typeface="Source Sans Pro" panose="020B0503030403020204" pitchFamily="34" charset="0"/>
              </a:rPr>
              <a:t>also depending </a:t>
            </a:r>
            <a:r>
              <a:rPr lang="en-GB" sz="1800" dirty="0">
                <a:solidFill>
                  <a:srgbClr val="0097E0"/>
                </a:solidFill>
                <a:latin typeface="Source Sans Pro" panose="020B0503030403020204" pitchFamily="34" charset="0"/>
              </a:rPr>
              <a:t>on the scope of the </a:t>
            </a:r>
            <a:r>
              <a:rPr lang="en-GB" sz="1800" dirty="0" smtClean="0">
                <a:solidFill>
                  <a:srgbClr val="0097E0"/>
                </a:solidFill>
                <a:latin typeface="Source Sans Pro" panose="020B0503030403020204" pitchFamily="34" charset="0"/>
              </a:rPr>
              <a:t>analysis</a:t>
            </a:r>
          </a:p>
        </p:txBody>
      </p:sp>
    </p:spTree>
    <p:extLst>
      <p:ext uri="{BB962C8B-B14F-4D97-AF65-F5344CB8AC3E}">
        <p14:creationId xmlns:p14="http://schemas.microsoft.com/office/powerpoint/2010/main" val="38271432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5" name="Title 1"/>
          <p:cNvSpPr>
            <a:spLocks noGrp="1"/>
          </p:cNvSpPr>
          <p:nvPr>
            <p:ph type="title"/>
          </p:nvPr>
        </p:nvSpPr>
        <p:spPr/>
        <p:txBody>
          <a:bodyPr/>
          <a:lstStyle/>
          <a:p>
            <a:pPr eaLnBrk="1" hangingPunct="1"/>
            <a:r>
              <a:rPr lang="en-US" dirty="0" smtClean="0">
                <a:solidFill>
                  <a:srgbClr val="0097E0"/>
                </a:solidFill>
              </a:rPr>
              <a:t>Thank you</a:t>
            </a:r>
          </a:p>
        </p:txBody>
      </p:sp>
      <p:pic>
        <p:nvPicPr>
          <p:cNvPr id="471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828800"/>
            <a:ext cx="3419475" cy="3268663"/>
          </a:xfrm>
          <a:prstGeom prst="rect">
            <a:avLst/>
          </a:prstGeom>
          <a:noFill/>
          <a:ln w="9525">
            <a:noFill/>
            <a:miter lim="800000"/>
            <a:headEnd/>
            <a:tailEnd/>
          </a:ln>
        </p:spPr>
      </p:pic>
      <p:pic>
        <p:nvPicPr>
          <p:cNvPr id="47117" name="Picture 4"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47118" name="Picture 5"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47114" name="Object 10"/>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43400"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1"/>
          <p:cNvSpPr txBox="1">
            <a:spLocks/>
          </p:cNvSpPr>
          <p:nvPr/>
        </p:nvSpPr>
        <p:spPr bwMode="auto">
          <a:xfrm>
            <a:off x="685800" y="5257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u="sng" dirty="0" smtClean="0">
                <a:solidFill>
                  <a:srgbClr val="0097E0"/>
                </a:solidFill>
              </a:rPr>
              <a:t>www.preventionweb/gar</a:t>
            </a:r>
          </a:p>
        </p:txBody>
      </p:sp>
      <p:pic>
        <p:nvPicPr>
          <p:cNvPr id="8" name="Picture 7"/>
          <p:cNvPicPr/>
          <p:nvPr/>
        </p:nvPicPr>
        <p:blipFill rotWithShape="1">
          <a:blip r:embed="rId8" cstate="email">
            <a:extLst>
              <a:ext uri="{28A0092B-C50C-407E-A947-70E740481C1C}">
                <a14:useLocalDpi xmlns:a14="http://schemas.microsoft.com/office/drawing/2010/main"/>
              </a:ext>
            </a:extLst>
          </a:blip>
          <a:srcRect/>
          <a:stretch/>
        </p:blipFill>
        <p:spPr>
          <a:xfrm>
            <a:off x="2209800" y="7504365"/>
            <a:ext cx="5334000" cy="2866519"/>
          </a:xfrm>
          <a:prstGeom prst="rect">
            <a:avLst/>
          </a:prstGeom>
          <a:ln w="3175">
            <a:noFill/>
          </a:ln>
        </p:spPr>
      </p:pic>
      <p:cxnSp>
        <p:nvCxnSpPr>
          <p:cNvPr id="9" name="Straight Connector 8"/>
          <p:cNvCxnSpPr/>
          <p:nvPr/>
        </p:nvCxnSpPr>
        <p:spPr>
          <a:xfrm>
            <a:off x="3657600" y="7630554"/>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0" y="7630554"/>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01833" y="8157908"/>
            <a:ext cx="665567" cy="246221"/>
          </a:xfrm>
          <a:prstGeom prst="rect">
            <a:avLst/>
          </a:prstGeom>
          <a:noFill/>
        </p:spPr>
        <p:txBody>
          <a:bodyPr wrap="none" rtlCol="0">
            <a:spAutoFit/>
          </a:bodyPr>
          <a:lstStyle/>
          <a:p>
            <a:r>
              <a:rPr lang="en-GB" sz="1000" b="1" dirty="0" smtClean="0">
                <a:latin typeface="Source Sans Pro" panose="020B0503030403020204" pitchFamily="34" charset="0"/>
              </a:rPr>
              <a:t>Transfer</a:t>
            </a:r>
            <a:endParaRPr lang="en-GB" sz="1000" b="1" dirty="0">
              <a:latin typeface="Source Sans Pro" panose="020B0503030403020204" pitchFamily="34" charset="0"/>
            </a:endParaRPr>
          </a:p>
        </p:txBody>
      </p:sp>
      <p:cxnSp>
        <p:nvCxnSpPr>
          <p:cNvPr id="12" name="Straight Connector 11"/>
          <p:cNvCxnSpPr/>
          <p:nvPr/>
        </p:nvCxnSpPr>
        <p:spPr>
          <a:xfrm>
            <a:off x="4953000" y="7626968"/>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82322" y="7796017"/>
            <a:ext cx="2103461" cy="246221"/>
          </a:xfrm>
          <a:prstGeom prst="rect">
            <a:avLst/>
          </a:prstGeom>
          <a:noFill/>
        </p:spPr>
        <p:txBody>
          <a:bodyPr wrap="none" rtlCol="0">
            <a:spAutoFit/>
          </a:bodyPr>
          <a:lstStyle/>
          <a:p>
            <a:r>
              <a:rPr lang="en-GB" sz="1000" b="1" dirty="0" smtClean="0">
                <a:latin typeface="Source Sans Pro" panose="020B0503030403020204" pitchFamily="34" charset="0"/>
              </a:rPr>
              <a:t>Planning / Prevention / Mitigation</a:t>
            </a:r>
            <a:endParaRPr lang="en-GB" sz="1000" b="1" dirty="0">
              <a:latin typeface="Source Sans Pro" panose="020B0503030403020204" pitchFamily="34" charset="0"/>
            </a:endParaRPr>
          </a:p>
        </p:txBody>
      </p:sp>
      <p:sp>
        <p:nvSpPr>
          <p:cNvPr id="14" name="TextBox 13"/>
          <p:cNvSpPr txBox="1"/>
          <p:nvPr/>
        </p:nvSpPr>
        <p:spPr>
          <a:xfrm>
            <a:off x="6301548" y="8035375"/>
            <a:ext cx="774571" cy="400110"/>
          </a:xfrm>
          <a:prstGeom prst="rect">
            <a:avLst/>
          </a:prstGeom>
          <a:noFill/>
        </p:spPr>
        <p:txBody>
          <a:bodyPr wrap="none" rtlCol="0">
            <a:spAutoFit/>
          </a:bodyPr>
          <a:lstStyle/>
          <a:p>
            <a:r>
              <a:rPr lang="en-GB" sz="1000" b="1" dirty="0" smtClean="0">
                <a:latin typeface="Source Sans Pro" panose="020B0503030403020204" pitchFamily="34" charset="0"/>
              </a:rPr>
              <a:t>Retention </a:t>
            </a:r>
          </a:p>
          <a:p>
            <a:r>
              <a:rPr lang="en-GB" sz="1000" b="1" dirty="0" smtClean="0">
                <a:latin typeface="Source Sans Pro" panose="020B0503030403020204" pitchFamily="34" charset="0"/>
              </a:rPr>
              <a:t>(residual)</a:t>
            </a:r>
            <a:endParaRPr lang="en-GB" sz="1000" b="1" dirty="0">
              <a:latin typeface="Source Sans Pro" panose="020B0503030403020204" pitchFamily="34" charset="0"/>
            </a:endParaRPr>
          </a:p>
        </p:txBody>
      </p:sp>
      <p:sp>
        <p:nvSpPr>
          <p:cNvPr id="15" name="Right Brace 14"/>
          <p:cNvSpPr/>
          <p:nvPr/>
        </p:nvSpPr>
        <p:spPr>
          <a:xfrm rot="16200000">
            <a:off x="4215539" y="6826800"/>
            <a:ext cx="134002" cy="2443308"/>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ight Brace 15"/>
          <p:cNvSpPr/>
          <p:nvPr/>
        </p:nvSpPr>
        <p:spPr>
          <a:xfrm rot="16200000">
            <a:off x="5447023" y="7910923"/>
            <a:ext cx="164818" cy="106680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rot="16200000">
            <a:off x="6589028" y="7906971"/>
            <a:ext cx="164818" cy="106680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3922955" y="8634994"/>
            <a:ext cx="1208678" cy="246221"/>
          </a:xfrm>
          <a:prstGeom prst="rect">
            <a:avLst/>
          </a:prstGeom>
          <a:noFill/>
        </p:spPr>
        <p:txBody>
          <a:bodyPr wrap="square" rtlCol="0">
            <a:spAutoFit/>
          </a:bodyPr>
          <a:lstStyle/>
          <a:p>
            <a:r>
              <a:rPr lang="en-GB" sz="1000" b="1" dirty="0" smtClean="0">
                <a:latin typeface="Source Sans Pro" panose="020B0503030403020204" pitchFamily="34" charset="0"/>
              </a:rPr>
              <a:t>Codes and Norms</a:t>
            </a:r>
            <a:endParaRPr lang="en-GB" sz="1000" b="1" dirty="0">
              <a:latin typeface="Source Sans Pro" panose="020B0503030403020204" pitchFamily="34" charset="0"/>
            </a:endParaRPr>
          </a:p>
        </p:txBody>
      </p:sp>
      <p:sp>
        <p:nvSpPr>
          <p:cNvPr id="19" name="Right Brace 18"/>
          <p:cNvSpPr/>
          <p:nvPr/>
        </p:nvSpPr>
        <p:spPr>
          <a:xfrm rot="16200000">
            <a:off x="4410233" y="7492783"/>
            <a:ext cx="141680" cy="281876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177625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About..</a:t>
            </a:r>
            <a:endParaRPr lang="en-GB" dirty="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052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8"/>
          <p:cNvGraphicFramePr>
            <a:graphicFrameLocks noChangeAspect="1"/>
          </p:cNvGraphicFramePr>
          <p:nvPr>
            <p:extLst/>
          </p:nvPr>
        </p:nvGraphicFramePr>
        <p:xfrm>
          <a:off x="814387" y="4495800"/>
          <a:ext cx="2097245" cy="1812925"/>
        </p:xfrm>
        <a:graphic>
          <a:graphicData uri="http://schemas.openxmlformats.org/presentationml/2006/ole">
            <mc:AlternateContent xmlns:mc="http://schemas.openxmlformats.org/markup-compatibility/2006">
              <mc:Choice xmlns:v="urn:schemas-microsoft-com:vml" Requires="v">
                <p:oleObj spid="_x0000_s130522" name="Image" r:id="rId8" imgW="8711111" imgH="7530159" progId="Photoshop.Image.10">
                  <p:embed/>
                </p:oleObj>
              </mc:Choice>
              <mc:Fallback>
                <p:oleObj name="Image" r:id="rId8" imgW="8711111" imgH="7530159" progId="Photoshop.Image.1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87" y="4495800"/>
                        <a:ext cx="2097245" cy="1812925"/>
                      </a:xfrm>
                      <a:prstGeom prst="rect">
                        <a:avLst/>
                      </a:prstGeom>
                      <a:noFill/>
                      <a:ln>
                        <a:noFill/>
                      </a:ln>
                      <a:effectLst/>
                    </p:spPr>
                  </p:pic>
                </p:oleObj>
              </mc:Fallback>
            </mc:AlternateContent>
          </a:graphicData>
        </a:graphic>
      </p:graphicFrame>
      <p:graphicFrame>
        <p:nvGraphicFramePr>
          <p:cNvPr id="10" name="Object 19"/>
          <p:cNvGraphicFramePr>
            <a:graphicFrameLocks noChangeAspect="1"/>
          </p:cNvGraphicFramePr>
          <p:nvPr>
            <p:extLst/>
          </p:nvPr>
        </p:nvGraphicFramePr>
        <p:xfrm>
          <a:off x="1828800" y="5796779"/>
          <a:ext cx="3657600" cy="501672"/>
        </p:xfrm>
        <a:graphic>
          <a:graphicData uri="http://schemas.openxmlformats.org/presentationml/2006/ole">
            <mc:AlternateContent xmlns:mc="http://schemas.openxmlformats.org/markup-compatibility/2006">
              <mc:Choice xmlns:v="urn:schemas-microsoft-com:vml" Requires="v">
                <p:oleObj spid="_x0000_s130523" name="Image" r:id="rId10" imgW="7606349" imgH="1041270" progId="Photoshop.Image.10">
                  <p:embed/>
                </p:oleObj>
              </mc:Choice>
              <mc:Fallback>
                <p:oleObj name="Image" r:id="rId10" imgW="7606349" imgH="1041270" progId="Photoshop.Image.1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5796779"/>
                        <a:ext cx="3657600" cy="501672"/>
                      </a:xfrm>
                      <a:prstGeom prst="rect">
                        <a:avLst/>
                      </a:prstGeom>
                      <a:noFill/>
                      <a:ln>
                        <a:noFill/>
                      </a:ln>
                      <a:effectLst/>
                    </p:spPr>
                  </p:pic>
                </p:oleObj>
              </mc:Fallback>
            </mc:AlternateContent>
          </a:graphicData>
        </a:graphic>
      </p:graphicFrame>
      <p:pic>
        <p:nvPicPr>
          <p:cNvPr id="11" name="Picture 1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24400" y="1522501"/>
            <a:ext cx="3339652" cy="4270836"/>
          </a:xfrm>
          <a:prstGeom prst="rect">
            <a:avLst/>
          </a:prstGeom>
          <a:ln>
            <a:solidFill>
              <a:schemeClr val="bg2"/>
            </a:solidFill>
          </a:ln>
        </p:spPr>
      </p:pic>
    </p:spTree>
    <p:extLst>
      <p:ext uri="{BB962C8B-B14F-4D97-AF65-F5344CB8AC3E}">
        <p14:creationId xmlns:p14="http://schemas.microsoft.com/office/powerpoint/2010/main" val="386882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
          <p:cNvSpPr>
            <a:spLocks noGrp="1" noChangeArrowheads="1"/>
          </p:cNvSpPr>
          <p:nvPr>
            <p:ph idx="4294967295"/>
          </p:nvPr>
        </p:nvSpPr>
        <p:spPr>
          <a:xfrm>
            <a:off x="0" y="1581150"/>
            <a:ext cx="8686800" cy="868363"/>
          </a:xfrm>
        </p:spPr>
        <p:txBody>
          <a:bodyPr/>
          <a:lstStyle/>
          <a:p>
            <a:pPr marL="342900" lvl="1" indent="-342900" eaLnBrk="1" hangingPunct="1">
              <a:buFont typeface="Arial" charset="0"/>
              <a:buChar char="•"/>
            </a:pPr>
            <a:r>
              <a:rPr lang="en-GB" sz="2000" dirty="0" smtClean="0">
                <a:solidFill>
                  <a:srgbClr val="0097E0"/>
                </a:solidFill>
                <a:latin typeface="Source Sans Pro" panose="020B0503030403020204" pitchFamily="34" charset="0"/>
              </a:rPr>
              <a:t>Cyclonic wind hazard for different return periods, developed using the open source program ERN-Hurricane (www.ecapra.org)</a:t>
            </a:r>
          </a:p>
          <a:p>
            <a:pPr eaLnBrk="1" hangingPunct="1"/>
            <a:endParaRPr lang="en-US" dirty="0" smtClean="0"/>
          </a:p>
        </p:txBody>
      </p:sp>
      <p:pic>
        <p:nvPicPr>
          <p:cNvPr id="7" name="Picture 6"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6073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ounded Rectangle 9"/>
          <p:cNvSpPr/>
          <p:nvPr/>
        </p:nvSpPr>
        <p:spPr>
          <a:xfrm>
            <a:off x="685800" y="2590800"/>
            <a:ext cx="7696200" cy="3962399"/>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726" y="2860444"/>
            <a:ext cx="7599452" cy="3448282"/>
          </a:xfrm>
          <a:prstGeom prst="rect">
            <a:avLst/>
          </a:prstGeom>
        </p:spPr>
      </p:pic>
      <p:sp>
        <p:nvSpPr>
          <p:cNvPr id="14" name="Rectangle 2"/>
          <p:cNvSpPr txBox="1">
            <a:spLocks noChangeArrowheads="1"/>
          </p:cNvSpPr>
          <p:nvPr/>
        </p:nvSpPr>
        <p:spPr bwMode="auto">
          <a:xfrm>
            <a:off x="457200" y="5334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solidFill>
                  <a:srgbClr val="0097E0"/>
                </a:solidFill>
                <a:latin typeface="Source Sans Pro" panose="020B0503030403020204" pitchFamily="34" charset="0"/>
              </a:rPr>
              <a:t>Global wind hazard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1060824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85800" y="2505876"/>
            <a:ext cx="7696200" cy="4047323"/>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497666" name="Rectangle 2"/>
          <p:cNvSpPr>
            <a:spLocks noGrp="1" noChangeArrowheads="1"/>
          </p:cNvSpPr>
          <p:nvPr>
            <p:ph type="title" idx="4294967295"/>
          </p:nvPr>
        </p:nvSpPr>
        <p:spPr>
          <a:xfrm>
            <a:off x="0" y="533400"/>
            <a:ext cx="9144000" cy="990600"/>
          </a:xfrm>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Global seismic hazard assessment</a:t>
            </a:r>
            <a:endParaRPr lang="en-GB" dirty="0">
              <a:solidFill>
                <a:srgbClr val="0097E0"/>
              </a:solidFill>
              <a:latin typeface="Source Sans Pro" panose="020B0503030403020204" pitchFamily="34" charset="0"/>
            </a:endParaRPr>
          </a:p>
        </p:txBody>
      </p:sp>
      <p:sp>
        <p:nvSpPr>
          <p:cNvPr id="13316" name="Rectangle 5"/>
          <p:cNvSpPr>
            <a:spLocks noGrp="1" noChangeArrowheads="1"/>
          </p:cNvSpPr>
          <p:nvPr>
            <p:ph idx="4294967295"/>
          </p:nvPr>
        </p:nvSpPr>
        <p:spPr>
          <a:xfrm>
            <a:off x="0" y="1590675"/>
            <a:ext cx="8686800" cy="1914525"/>
          </a:xfrm>
          <a:noFill/>
          <a:ln w="9525">
            <a:noFill/>
            <a:miter lim="800000"/>
            <a:headEnd/>
            <a:tailEnd/>
          </a:ln>
        </p:spPr>
        <p:txBody>
          <a:bodyPr vert="horz" wrap="square" lIns="91440" tIns="45720" rIns="91440" bIns="45720" numCol="1" anchor="t" anchorCtr="0" compatLnSpc="1">
            <a:prstTxWarp prst="textNoShape">
              <a:avLst/>
            </a:prstTxWarp>
          </a:bodyPr>
          <a:lstStyle/>
          <a:p>
            <a:pPr marL="342900" lvl="1" indent="-342900" eaLnBrk="1" hangingPunct="1">
              <a:buFont typeface="Arial" charset="0"/>
              <a:buChar char="•"/>
            </a:pPr>
            <a:r>
              <a:rPr lang="en-GB" sz="2000" dirty="0" smtClean="0">
                <a:solidFill>
                  <a:srgbClr val="0097E0"/>
                </a:solidFill>
                <a:latin typeface="Source Sans Pro" panose="020B0503030403020204" pitchFamily="34" charset="0"/>
              </a:rPr>
              <a:t>Earthquake Hazard for different return periods, developed using the open source program CRISIS2012 (www.ecapra.org)</a:t>
            </a:r>
            <a:endParaRPr lang="en-GB" sz="2000" dirty="0" smtClean="0">
              <a:latin typeface="Source Sans Pro" panose="020B0503030403020204" pitchFamily="34" charset="0"/>
            </a:endParaRPr>
          </a:p>
          <a:p>
            <a:pPr eaLnBrk="1" hangingPunct="1"/>
            <a:endParaRPr lang="en-GB" sz="2000" dirty="0">
              <a:solidFill>
                <a:srgbClr val="0097E0"/>
              </a:solidFill>
              <a:latin typeface="Source Sans Pro" panose="020B0503030403020204" pitchFamily="34" charset="0"/>
            </a:endParaRPr>
          </a:p>
        </p:txBody>
      </p:sp>
      <p:pic>
        <p:nvPicPr>
          <p:cNvPr id="7" name="Picture 6"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61759"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48730" y="2664966"/>
            <a:ext cx="7581900" cy="3781425"/>
          </a:xfrm>
          <a:prstGeom prst="rect">
            <a:avLst/>
          </a:prstGeom>
        </p:spPr>
      </p:pic>
    </p:spTree>
    <p:extLst>
      <p:ext uri="{BB962C8B-B14F-4D97-AF65-F5344CB8AC3E}">
        <p14:creationId xmlns:p14="http://schemas.microsoft.com/office/powerpoint/2010/main" val="316656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Global Risk Assessment</a:t>
            </a:r>
            <a:endParaRPr lang="en-GB" dirty="0">
              <a:solidFill>
                <a:srgbClr val="0097E0"/>
              </a:solidFill>
              <a:latin typeface="Source Sans Pro" panose="020B0503030403020204" pitchFamily="34" charset="0"/>
            </a:endParaRPr>
          </a:p>
        </p:txBody>
      </p:sp>
      <p:pic>
        <p:nvPicPr>
          <p:cNvPr id="6" name="Picture 5"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2024"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54882" y="2051544"/>
            <a:ext cx="2460539" cy="1968431"/>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38400" y="1371600"/>
            <a:ext cx="1276631" cy="1558484"/>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3800" y="1955163"/>
            <a:ext cx="3277795" cy="1627439"/>
          </a:xfrm>
          <a:prstGeom prst="rect">
            <a:avLst/>
          </a:prstGeom>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0873" y="5139663"/>
            <a:ext cx="1609564" cy="1073042"/>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86956" y="5346555"/>
            <a:ext cx="2209800" cy="1171337"/>
          </a:xfrm>
          <a:prstGeom prst="rect">
            <a:avLst/>
          </a:prstGeom>
        </p:spPr>
      </p:pic>
      <p:pic>
        <p:nvPicPr>
          <p:cNvPr id="13" name="Picture 1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84850" y="3977703"/>
            <a:ext cx="1962182" cy="1297698"/>
          </a:xfrm>
          <a:prstGeom prst="rect">
            <a:avLst/>
          </a:prstGeom>
        </p:spPr>
      </p:pic>
      <p:pic>
        <p:nvPicPr>
          <p:cNvPr id="14" name="Picture 1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072965" y="4064274"/>
            <a:ext cx="845828" cy="1325589"/>
          </a:xfrm>
          <a:prstGeom prst="rect">
            <a:avLst/>
          </a:prstGeom>
        </p:spPr>
      </p:pic>
      <p:pic>
        <p:nvPicPr>
          <p:cNvPr id="16" name="Picture 1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05610" y="5592247"/>
            <a:ext cx="886166" cy="1021660"/>
          </a:xfrm>
          <a:prstGeom prst="rect">
            <a:avLst/>
          </a:prstGeom>
        </p:spPr>
      </p:pic>
      <p:pic>
        <p:nvPicPr>
          <p:cNvPr id="17" name="Picture 1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807619" y="4064274"/>
            <a:ext cx="972972" cy="1246704"/>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3580" y="1388146"/>
            <a:ext cx="1888349" cy="910693"/>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11221" y="5275401"/>
            <a:ext cx="951267" cy="721527"/>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8176" y="2428731"/>
            <a:ext cx="944064" cy="954539"/>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15582" y="3075308"/>
            <a:ext cx="1223129" cy="1928781"/>
          </a:xfrm>
          <a:prstGeom prst="rect">
            <a:avLst/>
          </a:prstGeom>
        </p:spPr>
      </p:pic>
      <p:pic>
        <p:nvPicPr>
          <p:cNvPr id="20" name="Picture 19"/>
          <p:cNvPicPr>
            <a:picLocks noChangeAspect="1"/>
          </p:cNvPicPr>
          <p:nvPr/>
        </p:nvPicPr>
        <p:blipFill>
          <a:blip r:embed="rId21"/>
          <a:stretch>
            <a:fillRect/>
          </a:stretch>
        </p:blipFill>
        <p:spPr>
          <a:xfrm>
            <a:off x="502285" y="3923052"/>
            <a:ext cx="919900" cy="745885"/>
          </a:xfrm>
          <a:prstGeom prst="rect">
            <a:avLst/>
          </a:prstGeom>
        </p:spPr>
      </p:pic>
      <p:pic>
        <p:nvPicPr>
          <p:cNvPr id="22" name="Picture 9" descr="https://encrypted-tbn1.gstatic.com/images?q=tbn:ANd9GcTMXuUjqsZNpZQGOHcemQk41xRQrYAAtJqJ51_gvzAJe9iDGiPwMQ"/>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241863" y="6348279"/>
            <a:ext cx="2154879" cy="3928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Mario Andrés Salgado\AppData\Local\Microsoft\Windows\Temporary Internet Files\Content.Outlook\MI08FAN0\GFDRR.bmp"/>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565941" y="1616117"/>
            <a:ext cx="19970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1791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4294967295"/>
          </p:nvPr>
        </p:nvSpPr>
        <p:spPr>
          <a:xfrm>
            <a:off x="0" y="1666875"/>
            <a:ext cx="6705600" cy="1914525"/>
          </a:xfrm>
        </p:spPr>
        <p:txBody>
          <a:bodyPr/>
          <a:lstStyle/>
          <a:p>
            <a:pPr marL="342900" lvl="1" indent="-342900" eaLnBrk="1" hangingPunct="1">
              <a:buFont typeface="Arial" charset="0"/>
              <a:buChar char="•"/>
            </a:pPr>
            <a:r>
              <a:rPr lang="en-GB" sz="2000" dirty="0" smtClean="0">
                <a:solidFill>
                  <a:srgbClr val="0097E0"/>
                </a:solidFill>
                <a:latin typeface="Source Sans Pro" panose="020B0503030403020204" pitchFamily="34" charset="0"/>
              </a:rPr>
              <a:t>Tsunami hazard for ~1 in 500 years return period</a:t>
            </a:r>
            <a:endParaRPr lang="en-GB" sz="2000" dirty="0">
              <a:solidFill>
                <a:srgbClr val="0097E0"/>
              </a:solidFill>
              <a:latin typeface="Source Sans Pro" panose="020B0503030403020204" pitchFamily="34" charset="0"/>
            </a:endParaRPr>
          </a:p>
        </p:txBody>
      </p:sp>
      <p:pic>
        <p:nvPicPr>
          <p:cNvPr id="7" name="Picture 6"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5971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bwMode="auto">
          <a:xfrm>
            <a:off x="152400" y="609600"/>
            <a:ext cx="8686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fr-CH" dirty="0" smtClean="0">
                <a:solidFill>
                  <a:srgbClr val="0097E0"/>
                </a:solidFill>
                <a:latin typeface="Source Sans Pro" panose="020B0503030403020204" pitchFamily="34" charset="0"/>
              </a:rPr>
              <a:t>Global tsunami </a:t>
            </a:r>
            <a:r>
              <a:rPr lang="fr-CH" dirty="0" err="1" smtClean="0">
                <a:solidFill>
                  <a:srgbClr val="0097E0"/>
                </a:solidFill>
                <a:latin typeface="Source Sans Pro" panose="020B0503030403020204" pitchFamily="34" charset="0"/>
              </a:rPr>
              <a:t>hazard</a:t>
            </a:r>
            <a:r>
              <a:rPr lang="fr-CH" dirty="0" smtClean="0">
                <a:solidFill>
                  <a:srgbClr val="0097E0"/>
                </a:solidFill>
                <a:latin typeface="Source Sans Pro" panose="020B0503030403020204" pitchFamily="34" charset="0"/>
              </a:rPr>
              <a:t> </a:t>
            </a:r>
            <a:r>
              <a:rPr lang="fr-CH" dirty="0" err="1" smtClean="0">
                <a:solidFill>
                  <a:srgbClr val="0097E0"/>
                </a:solidFill>
                <a:latin typeface="Source Sans Pro" panose="020B0503030403020204" pitchFamily="34" charset="0"/>
              </a:rPr>
              <a:t>assessment</a:t>
            </a:r>
            <a:endParaRPr lang="en-US" dirty="0">
              <a:solidFill>
                <a:srgbClr val="0097E0"/>
              </a:solidFill>
              <a:latin typeface="Source Sans Pro" panose="020B0503030403020204" pitchFamily="34" charset="0"/>
            </a:endParaRPr>
          </a:p>
        </p:txBody>
      </p:sp>
      <p:sp>
        <p:nvSpPr>
          <p:cNvPr id="13" name="Rounded Rectangle 12"/>
          <p:cNvSpPr/>
          <p:nvPr/>
        </p:nvSpPr>
        <p:spPr>
          <a:xfrm>
            <a:off x="914400" y="2244138"/>
            <a:ext cx="7543800" cy="4078286"/>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6140" y="2362200"/>
            <a:ext cx="7401003" cy="3851862"/>
          </a:xfrm>
          <a:prstGeom prst="rect">
            <a:avLst/>
          </a:prstGeom>
        </p:spPr>
      </p:pic>
    </p:spTree>
    <p:extLst>
      <p:ext uri="{BB962C8B-B14F-4D97-AF65-F5344CB8AC3E}">
        <p14:creationId xmlns:p14="http://schemas.microsoft.com/office/powerpoint/2010/main" val="5070078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676400" y="2362200"/>
            <a:ext cx="6129338" cy="43434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sp>
        <p:nvSpPr>
          <p:cNvPr id="16388" name="Rectangle 5"/>
          <p:cNvSpPr>
            <a:spLocks noGrp="1" noChangeArrowheads="1"/>
          </p:cNvSpPr>
          <p:nvPr>
            <p:ph idx="4294967295"/>
          </p:nvPr>
        </p:nvSpPr>
        <p:spPr>
          <a:xfrm>
            <a:off x="0" y="1905000"/>
            <a:ext cx="7812088" cy="1914525"/>
          </a:xfrm>
          <a:noFill/>
          <a:ln w="9525">
            <a:noFill/>
            <a:miter lim="800000"/>
            <a:headEnd/>
            <a:tailEnd/>
          </a:ln>
        </p:spPr>
        <p:txBody>
          <a:bodyPr vert="horz" wrap="square" lIns="91440" tIns="45720" rIns="91440" bIns="45720" numCol="1" anchor="t" anchorCtr="0" compatLnSpc="1">
            <a:prstTxWarp prst="textNoShape">
              <a:avLst/>
            </a:prstTxWarp>
          </a:bodyPr>
          <a:lstStyle/>
          <a:p>
            <a:pPr marL="342900" lvl="1" indent="-342900" eaLnBrk="1" hangingPunct="1">
              <a:buChar char="•"/>
            </a:pPr>
            <a:r>
              <a:rPr lang="en-GB" sz="2000" dirty="0" smtClean="0">
                <a:solidFill>
                  <a:srgbClr val="0097E0"/>
                </a:solidFill>
                <a:latin typeface="Source Sans Pro" panose="020B0503030403020204" pitchFamily="34" charset="0"/>
              </a:rPr>
              <a:t>Global Flood Model, pilot study for Thailand</a:t>
            </a:r>
            <a:endParaRPr lang="en-GB" sz="2000" dirty="0">
              <a:solidFill>
                <a:srgbClr val="0097E0"/>
              </a:solidFill>
              <a:latin typeface="Source Sans Pro" panose="020B0503030403020204" pitchFamily="34" charset="0"/>
            </a:endParaRPr>
          </a:p>
        </p:txBody>
      </p:sp>
      <p:pic>
        <p:nvPicPr>
          <p:cNvPr id="16390"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438400"/>
            <a:ext cx="5976938"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58687"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bwMode="auto">
          <a:xfrm>
            <a:off x="457200" y="533400"/>
            <a:ext cx="8229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dirty="0" smtClean="0">
                <a:solidFill>
                  <a:srgbClr val="0097E0"/>
                </a:solidFill>
                <a:latin typeface="Source Sans Pro" panose="020B0503030403020204" pitchFamily="34" charset="0"/>
              </a:rPr>
              <a:t>Global flood hazard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11011842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381000" y="5334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Global Exposure Database</a:t>
            </a:r>
            <a:endParaRPr lang="en-GB" dirty="0">
              <a:solidFill>
                <a:srgbClr val="0097E0"/>
              </a:solidFill>
              <a:latin typeface="Source Sans Pro" panose="020B0503030403020204" pitchFamily="34" charset="0"/>
            </a:endParaRPr>
          </a:p>
        </p:txBody>
      </p:sp>
      <p:sp>
        <p:nvSpPr>
          <p:cNvPr id="11268" name="Rectangle 5"/>
          <p:cNvSpPr>
            <a:spLocks noGrp="1" noChangeArrowheads="1"/>
          </p:cNvSpPr>
          <p:nvPr>
            <p:ph idx="4294967295"/>
          </p:nvPr>
        </p:nvSpPr>
        <p:spPr>
          <a:xfrm>
            <a:off x="0" y="1600200"/>
            <a:ext cx="8229600" cy="4876800"/>
          </a:xfrm>
        </p:spPr>
        <p:txBody>
          <a:bodyPr/>
          <a:lstStyle/>
          <a:p>
            <a:pPr eaLnBrk="1" hangingPunct="1"/>
            <a:r>
              <a:rPr lang="en-GB" sz="2000" dirty="0" smtClean="0">
                <a:solidFill>
                  <a:srgbClr val="0097E0"/>
                </a:solidFill>
                <a:latin typeface="Source Sans Pro" panose="020B0503030403020204" pitchFamily="34" charset="0"/>
              </a:rPr>
              <a:t>The Global Exposure Database provides the distribution of the value of the urban built environment around the world in a 5Km x 5 Km grid</a:t>
            </a:r>
          </a:p>
          <a:p>
            <a:pPr eaLnBrk="1" hangingPunct="1"/>
            <a:endParaRPr lang="en-US" sz="2000" dirty="0" smtClean="0">
              <a:solidFill>
                <a:srgbClr val="0097E0"/>
              </a:solidFill>
              <a:latin typeface="Source Sans Pro" panose="020B0503030403020204" pitchFamily="34" charset="0"/>
            </a:endParaRPr>
          </a:p>
        </p:txBody>
      </p:sp>
      <p:grpSp>
        <p:nvGrpSpPr>
          <p:cNvPr id="3" name="Group 2"/>
          <p:cNvGrpSpPr/>
          <p:nvPr/>
        </p:nvGrpSpPr>
        <p:grpSpPr>
          <a:xfrm>
            <a:off x="518319" y="2514600"/>
            <a:ext cx="3124200" cy="2057400"/>
            <a:chOff x="1299369" y="2438400"/>
            <a:chExt cx="6473031" cy="3733800"/>
          </a:xfrm>
        </p:grpSpPr>
        <p:sp>
          <p:nvSpPr>
            <p:cNvPr id="2" name="Rounded Rectangle 1"/>
            <p:cNvSpPr/>
            <p:nvPr/>
          </p:nvSpPr>
          <p:spPr>
            <a:xfrm>
              <a:off x="1299369" y="2438400"/>
              <a:ext cx="6473031" cy="37338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11270" name="Picture 8" descr="Exposur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371600" y="2514600"/>
              <a:ext cx="625460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8" name="Picture 7"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9"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63807"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4"/>
          <p:cNvGrpSpPr/>
          <p:nvPr/>
        </p:nvGrpSpPr>
        <p:grpSpPr>
          <a:xfrm>
            <a:off x="3810000" y="3352800"/>
            <a:ext cx="4876800" cy="3408014"/>
            <a:chOff x="1752600" y="2721382"/>
            <a:chExt cx="5260034" cy="3733800"/>
          </a:xfrm>
        </p:grpSpPr>
        <p:sp>
          <p:nvSpPr>
            <p:cNvPr id="12" name="Rounded Rectangle 11"/>
            <p:cNvSpPr/>
            <p:nvPr/>
          </p:nvSpPr>
          <p:spPr>
            <a:xfrm>
              <a:off x="1752600" y="2721382"/>
              <a:ext cx="5260034" cy="3733800"/>
            </a:xfrm>
            <a:prstGeom prst="roundRect">
              <a:avLst>
                <a:gd name="adj" fmla="val 3851"/>
              </a:avLst>
            </a:prstGeom>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pic>
          <p:nvPicPr>
            <p:cNvPr id="10" name="Picture 9" descr="Example_Exposure_New_York-all"/>
            <p:cNvPicPr/>
            <p:nvPr/>
          </p:nvPicPr>
          <p:blipFill rotWithShape="1">
            <a:blip r:embed="rId9" cstate="email">
              <a:extLst>
                <a:ext uri="{28A0092B-C50C-407E-A947-70E740481C1C}">
                  <a14:useLocalDpi xmlns:a14="http://schemas.microsoft.com/office/drawing/2010/main"/>
                </a:ext>
              </a:extLst>
            </a:blip>
            <a:srcRect/>
            <a:stretch/>
          </p:blipFill>
          <p:spPr bwMode="auto">
            <a:xfrm>
              <a:off x="1882698" y="2830551"/>
              <a:ext cx="5029200" cy="3505200"/>
            </a:xfrm>
            <a:prstGeom prst="rect">
              <a:avLst/>
            </a:prstGeom>
            <a:noFill/>
            <a:ln w="3175">
              <a:noFill/>
            </a:ln>
          </p:spPr>
        </p:pic>
      </p:grpSp>
    </p:spTree>
    <p:extLst>
      <p:ext uri="{BB962C8B-B14F-4D97-AF65-F5344CB8AC3E}">
        <p14:creationId xmlns:p14="http://schemas.microsoft.com/office/powerpoint/2010/main" val="11065834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7450" y="1774825"/>
            <a:ext cx="735012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52544"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Global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691529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87450" y="1773238"/>
            <a:ext cx="67691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mbrella-bl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7" name="Picture 6" descr="G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51519" name="Image" r:id="rId7" imgW="4038095" imgH="1473016" progId="Photoshop.Image.10">
                  <p:embed/>
                </p:oleObj>
              </mc:Choice>
              <mc:Fallback>
                <p:oleObj name="Image" r:id="rId7" imgW="4038095" imgH="1473016"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Global Risk Assessment</a:t>
            </a:r>
            <a:endParaRPr lang="en-GB" dirty="0">
              <a:solidFill>
                <a:srgbClr val="0097E0"/>
              </a:solidFill>
              <a:latin typeface="Source Sans Pro" panose="020B0503030403020204" pitchFamily="34" charset="0"/>
            </a:endParaRPr>
          </a:p>
        </p:txBody>
      </p:sp>
    </p:spTree>
    <p:extLst>
      <p:ext uri="{BB962C8B-B14F-4D97-AF65-F5344CB8AC3E}">
        <p14:creationId xmlns:p14="http://schemas.microsoft.com/office/powerpoint/2010/main" val="3028414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0" y="5334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Drought Hazard and Risk</a:t>
            </a:r>
            <a:endParaRPr lang="en-GB" dirty="0">
              <a:solidFill>
                <a:srgbClr val="0097E0"/>
              </a:solidFill>
              <a:latin typeface="Source Sans Pro" panose="020B0503030403020204" pitchFamily="34" charset="0"/>
            </a:endParaRPr>
          </a:p>
        </p:txBody>
      </p:sp>
      <p:sp>
        <p:nvSpPr>
          <p:cNvPr id="24579" name="Rectangle 5"/>
          <p:cNvSpPr>
            <a:spLocks noGrp="1" noChangeArrowheads="1"/>
          </p:cNvSpPr>
          <p:nvPr>
            <p:ph idx="4294967295"/>
          </p:nvPr>
        </p:nvSpPr>
        <p:spPr>
          <a:xfrm>
            <a:off x="457200" y="1484313"/>
            <a:ext cx="8686800" cy="1914525"/>
          </a:xfrm>
        </p:spPr>
        <p:txBody>
          <a:bodyPr/>
          <a:lstStyle/>
          <a:p>
            <a:pPr marL="342900" lvl="1" indent="-342900" eaLnBrk="1" hangingPunct="1">
              <a:buFont typeface="Arial" charset="0"/>
              <a:buChar char="•"/>
            </a:pPr>
            <a:r>
              <a:rPr lang="en-GB" sz="2000" dirty="0" smtClean="0">
                <a:solidFill>
                  <a:srgbClr val="0097E0"/>
                </a:solidFill>
                <a:latin typeface="Source Sans Pro" panose="020B0503030403020204" pitchFamily="34" charset="0"/>
              </a:rPr>
              <a:t>Agricultural drought hazard for Africa and the Mediterranean Regions between 2000 and 2010</a:t>
            </a:r>
          </a:p>
          <a:p>
            <a:pPr marL="342900" lvl="1" indent="-342900" eaLnBrk="1" hangingPunct="1">
              <a:buFont typeface="Arial" charset="0"/>
              <a:buChar char="•"/>
            </a:pPr>
            <a:r>
              <a:rPr lang="en-GB" sz="2000" dirty="0" smtClean="0">
                <a:solidFill>
                  <a:srgbClr val="0097E0"/>
                </a:solidFill>
                <a:latin typeface="Source Sans Pro" panose="020B0503030403020204" pitchFamily="34" charset="0"/>
              </a:rPr>
              <a:t>Assessment of likelihood of crop losses for Mali, Niger, Mozambique and Kenya</a:t>
            </a:r>
          </a:p>
          <a:p>
            <a:pPr eaLnBrk="1" hangingPunct="1"/>
            <a:endParaRPr lang="en-US" sz="2000" dirty="0">
              <a:solidFill>
                <a:srgbClr val="0097E0"/>
              </a:solidFill>
              <a:latin typeface="Source Sans Pro" panose="020B0503030403020204" pitchFamily="34" charset="0"/>
            </a:endParaRPr>
          </a:p>
        </p:txBody>
      </p:sp>
      <p:pic>
        <p:nvPicPr>
          <p:cNvPr id="8" name="Picture 7"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9" name="Picture 8"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0"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50495"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6712" y="2895600"/>
            <a:ext cx="4337688" cy="3200400"/>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11830" y="4038600"/>
            <a:ext cx="3981569" cy="2508250"/>
          </a:xfrm>
          <a:prstGeom prst="rect">
            <a:avLst/>
          </a:prstGeom>
        </p:spPr>
      </p:pic>
    </p:spTree>
    <p:extLst>
      <p:ext uri="{BB962C8B-B14F-4D97-AF65-F5344CB8AC3E}">
        <p14:creationId xmlns:p14="http://schemas.microsoft.com/office/powerpoint/2010/main" val="20957868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idx="4294967295"/>
          </p:nvPr>
        </p:nvSpPr>
        <p:spPr>
          <a:xfrm>
            <a:off x="0" y="2743200"/>
            <a:ext cx="8229600" cy="990600"/>
          </a:xfrm>
        </p:spPr>
        <p:txBody>
          <a:bodyPr/>
          <a:lstStyle/>
          <a:p>
            <a:pPr eaLnBrk="1" fontAlgn="auto" hangingPunct="1">
              <a:spcAft>
                <a:spcPts val="0"/>
              </a:spcAft>
              <a:defRPr/>
            </a:pPr>
            <a:r>
              <a:rPr lang="en-GB" sz="2400" dirty="0" smtClean="0">
                <a:solidFill>
                  <a:srgbClr val="0097E0"/>
                </a:solidFill>
                <a:latin typeface="Source Sans Pro" panose="020B0503030403020204" pitchFamily="34" charset="0"/>
              </a:rPr>
              <a:t>All the GAR13 (and more) data available from:</a:t>
            </a:r>
            <a:br>
              <a:rPr lang="en-GB" sz="2400" dirty="0" smtClean="0">
                <a:solidFill>
                  <a:srgbClr val="0097E0"/>
                </a:solidFill>
                <a:latin typeface="Source Sans Pro" panose="020B0503030403020204" pitchFamily="34" charset="0"/>
              </a:rPr>
            </a:br>
            <a:r>
              <a:rPr lang="en-GB" sz="2400" b="1" dirty="0" smtClean="0">
                <a:solidFill>
                  <a:srgbClr val="0097E0"/>
                </a:solidFill>
                <a:latin typeface="Source Sans Pro" panose="020B0503030403020204" pitchFamily="34" charset="0"/>
              </a:rPr>
              <a:t>www.preventionweb/gar</a:t>
            </a:r>
            <a:r>
              <a:rPr lang="en-GB" sz="2400" dirty="0" smtClean="0">
                <a:solidFill>
                  <a:srgbClr val="0097E0"/>
                </a:solidFill>
                <a:latin typeface="Source Sans Pro" panose="020B0503030403020204" pitchFamily="34" charset="0"/>
              </a:rPr>
              <a:t/>
            </a:r>
            <a:br>
              <a:rPr lang="en-GB" sz="2400" dirty="0" smtClean="0">
                <a:solidFill>
                  <a:srgbClr val="0097E0"/>
                </a:solidFill>
                <a:latin typeface="Source Sans Pro" panose="020B0503030403020204" pitchFamily="34" charset="0"/>
              </a:rPr>
            </a:br>
            <a:r>
              <a:rPr lang="en-GB" sz="2400" dirty="0" smtClean="0">
                <a:solidFill>
                  <a:srgbClr val="0097E0"/>
                </a:solidFill>
                <a:latin typeface="Source Sans Pro" panose="020B0503030403020204" pitchFamily="34" charset="0"/>
              </a:rPr>
              <a:t/>
            </a:r>
            <a:br>
              <a:rPr lang="en-GB" sz="2400" dirty="0" smtClean="0">
                <a:solidFill>
                  <a:srgbClr val="0097E0"/>
                </a:solidFill>
                <a:latin typeface="Source Sans Pro" panose="020B0503030403020204" pitchFamily="34" charset="0"/>
              </a:rPr>
            </a:br>
            <a:r>
              <a:rPr lang="en-GB" sz="2400" dirty="0" smtClean="0">
                <a:solidFill>
                  <a:srgbClr val="0097E0"/>
                </a:solidFill>
                <a:latin typeface="Source Sans Pro" panose="020B0503030403020204" pitchFamily="34" charset="0"/>
              </a:rPr>
              <a:t/>
            </a:r>
            <a:br>
              <a:rPr lang="en-GB" sz="2400" dirty="0" smtClean="0">
                <a:solidFill>
                  <a:srgbClr val="0097E0"/>
                </a:solidFill>
                <a:latin typeface="Source Sans Pro" panose="020B0503030403020204" pitchFamily="34" charset="0"/>
              </a:rPr>
            </a:br>
            <a:r>
              <a:rPr lang="en-GB" sz="2400" dirty="0" smtClean="0">
                <a:solidFill>
                  <a:srgbClr val="0097E0"/>
                </a:solidFill>
                <a:latin typeface="Source Sans Pro" panose="020B0503030403020204" pitchFamily="34" charset="0"/>
              </a:rPr>
              <a:t>Further information on data uses, methods and tools in the </a:t>
            </a:r>
            <a:br>
              <a:rPr lang="en-GB" sz="2400" dirty="0" smtClean="0">
                <a:solidFill>
                  <a:srgbClr val="0097E0"/>
                </a:solidFill>
                <a:latin typeface="Source Sans Pro" panose="020B0503030403020204" pitchFamily="34" charset="0"/>
              </a:rPr>
            </a:br>
            <a:r>
              <a:rPr lang="en-GB" sz="2400" b="1" dirty="0" smtClean="0">
                <a:solidFill>
                  <a:srgbClr val="0097E0"/>
                </a:solidFill>
                <a:latin typeface="Source Sans Pro" panose="020B0503030403020204" pitchFamily="34" charset="0"/>
              </a:rPr>
              <a:t>Global Assessment Report 2013 Annex 1</a:t>
            </a:r>
            <a:endParaRPr lang="en-GB" sz="2400" b="1" dirty="0">
              <a:solidFill>
                <a:srgbClr val="0097E0"/>
              </a:solidFill>
              <a:latin typeface="Source Sans Pro" panose="020B0503030403020204" pitchFamily="34" charset="0"/>
            </a:endParaRPr>
          </a:p>
        </p:txBody>
      </p:sp>
      <p:pic>
        <p:nvPicPr>
          <p:cNvPr id="8" name="Picture 7"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9" name="Picture 8"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0"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69951"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737277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5" name="Title 1"/>
          <p:cNvSpPr>
            <a:spLocks noGrp="1"/>
          </p:cNvSpPr>
          <p:nvPr>
            <p:ph type="title"/>
          </p:nvPr>
        </p:nvSpPr>
        <p:spPr/>
        <p:txBody>
          <a:bodyPr/>
          <a:lstStyle/>
          <a:p>
            <a:pPr eaLnBrk="1" hangingPunct="1"/>
            <a:r>
              <a:rPr lang="en-US" dirty="0" smtClean="0">
                <a:solidFill>
                  <a:srgbClr val="0097E0"/>
                </a:solidFill>
              </a:rPr>
              <a:t>Thank you</a:t>
            </a:r>
          </a:p>
        </p:txBody>
      </p:sp>
      <p:pic>
        <p:nvPicPr>
          <p:cNvPr id="4711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1828800"/>
            <a:ext cx="3419475" cy="3268663"/>
          </a:xfrm>
          <a:prstGeom prst="rect">
            <a:avLst/>
          </a:prstGeom>
          <a:noFill/>
          <a:ln w="9525">
            <a:noFill/>
            <a:miter lim="800000"/>
            <a:headEnd/>
            <a:tailEnd/>
          </a:ln>
        </p:spPr>
      </p:pic>
      <p:pic>
        <p:nvPicPr>
          <p:cNvPr id="47117" name="Picture 4"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47118" name="Picture 5"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47114" name="Object 10"/>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47437" name="Image" r:id="rId6" imgW="4038095" imgH="1473016" progId="Photoshop.Image.10">
                  <p:embed/>
                </p:oleObj>
              </mc:Choice>
              <mc:Fallback>
                <p:oleObj name="Image" r:id="rId6" imgW="4038095" imgH="1473016" progId="Photoshop.Image.10">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1"/>
          <p:cNvSpPr txBox="1">
            <a:spLocks/>
          </p:cNvSpPr>
          <p:nvPr/>
        </p:nvSpPr>
        <p:spPr bwMode="auto">
          <a:xfrm>
            <a:off x="685800" y="5257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u="sng" dirty="0" smtClean="0">
                <a:solidFill>
                  <a:srgbClr val="0097E0"/>
                </a:solidFill>
              </a:rPr>
              <a:t>www.preventionweb/gar</a:t>
            </a:r>
          </a:p>
        </p:txBody>
      </p:sp>
      <p:pic>
        <p:nvPicPr>
          <p:cNvPr id="8" name="Picture 7"/>
          <p:cNvPicPr/>
          <p:nvPr/>
        </p:nvPicPr>
        <p:blipFill rotWithShape="1">
          <a:blip r:embed="rId8" cstate="email">
            <a:extLst>
              <a:ext uri="{28A0092B-C50C-407E-A947-70E740481C1C}">
                <a14:useLocalDpi xmlns:a14="http://schemas.microsoft.com/office/drawing/2010/main"/>
              </a:ext>
            </a:extLst>
          </a:blip>
          <a:srcRect/>
          <a:stretch/>
        </p:blipFill>
        <p:spPr>
          <a:xfrm>
            <a:off x="2209800" y="7504365"/>
            <a:ext cx="5334000" cy="2866519"/>
          </a:xfrm>
          <a:prstGeom prst="rect">
            <a:avLst/>
          </a:prstGeom>
          <a:ln w="3175">
            <a:noFill/>
          </a:ln>
        </p:spPr>
      </p:pic>
      <p:cxnSp>
        <p:nvCxnSpPr>
          <p:cNvPr id="9" name="Straight Connector 8"/>
          <p:cNvCxnSpPr/>
          <p:nvPr/>
        </p:nvCxnSpPr>
        <p:spPr>
          <a:xfrm>
            <a:off x="3657600" y="7630554"/>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96000" y="7630554"/>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01833" y="8157908"/>
            <a:ext cx="665567" cy="246221"/>
          </a:xfrm>
          <a:prstGeom prst="rect">
            <a:avLst/>
          </a:prstGeom>
          <a:noFill/>
        </p:spPr>
        <p:txBody>
          <a:bodyPr wrap="none" rtlCol="0">
            <a:spAutoFit/>
          </a:bodyPr>
          <a:lstStyle/>
          <a:p>
            <a:r>
              <a:rPr lang="en-GB" sz="1000" b="1" dirty="0" smtClean="0">
                <a:latin typeface="Source Sans Pro" panose="020B0503030403020204" pitchFamily="34" charset="0"/>
              </a:rPr>
              <a:t>Transfer</a:t>
            </a:r>
            <a:endParaRPr lang="en-GB" sz="1000" b="1" dirty="0">
              <a:latin typeface="Source Sans Pro" panose="020B0503030403020204" pitchFamily="34" charset="0"/>
            </a:endParaRPr>
          </a:p>
        </p:txBody>
      </p:sp>
      <p:cxnSp>
        <p:nvCxnSpPr>
          <p:cNvPr id="12" name="Straight Connector 11"/>
          <p:cNvCxnSpPr/>
          <p:nvPr/>
        </p:nvCxnSpPr>
        <p:spPr>
          <a:xfrm>
            <a:off x="4953000" y="7626968"/>
            <a:ext cx="0" cy="243840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82322" y="7796017"/>
            <a:ext cx="2103461" cy="246221"/>
          </a:xfrm>
          <a:prstGeom prst="rect">
            <a:avLst/>
          </a:prstGeom>
          <a:noFill/>
        </p:spPr>
        <p:txBody>
          <a:bodyPr wrap="none" rtlCol="0">
            <a:spAutoFit/>
          </a:bodyPr>
          <a:lstStyle/>
          <a:p>
            <a:r>
              <a:rPr lang="en-GB" sz="1000" b="1" dirty="0" smtClean="0">
                <a:latin typeface="Source Sans Pro" panose="020B0503030403020204" pitchFamily="34" charset="0"/>
              </a:rPr>
              <a:t>Planning / Prevention / Mitigation</a:t>
            </a:r>
            <a:endParaRPr lang="en-GB" sz="1000" b="1" dirty="0">
              <a:latin typeface="Source Sans Pro" panose="020B0503030403020204" pitchFamily="34" charset="0"/>
            </a:endParaRPr>
          </a:p>
        </p:txBody>
      </p:sp>
      <p:sp>
        <p:nvSpPr>
          <p:cNvPr id="14" name="TextBox 13"/>
          <p:cNvSpPr txBox="1"/>
          <p:nvPr/>
        </p:nvSpPr>
        <p:spPr>
          <a:xfrm>
            <a:off x="6301548" y="8035375"/>
            <a:ext cx="774571" cy="400110"/>
          </a:xfrm>
          <a:prstGeom prst="rect">
            <a:avLst/>
          </a:prstGeom>
          <a:noFill/>
        </p:spPr>
        <p:txBody>
          <a:bodyPr wrap="none" rtlCol="0">
            <a:spAutoFit/>
          </a:bodyPr>
          <a:lstStyle/>
          <a:p>
            <a:r>
              <a:rPr lang="en-GB" sz="1000" b="1" dirty="0" smtClean="0">
                <a:latin typeface="Source Sans Pro" panose="020B0503030403020204" pitchFamily="34" charset="0"/>
              </a:rPr>
              <a:t>Retention </a:t>
            </a:r>
          </a:p>
          <a:p>
            <a:r>
              <a:rPr lang="en-GB" sz="1000" b="1" dirty="0" smtClean="0">
                <a:latin typeface="Source Sans Pro" panose="020B0503030403020204" pitchFamily="34" charset="0"/>
              </a:rPr>
              <a:t>(residual)</a:t>
            </a:r>
            <a:endParaRPr lang="en-GB" sz="1000" b="1" dirty="0">
              <a:latin typeface="Source Sans Pro" panose="020B0503030403020204" pitchFamily="34" charset="0"/>
            </a:endParaRPr>
          </a:p>
        </p:txBody>
      </p:sp>
      <p:sp>
        <p:nvSpPr>
          <p:cNvPr id="15" name="Right Brace 14"/>
          <p:cNvSpPr/>
          <p:nvPr/>
        </p:nvSpPr>
        <p:spPr>
          <a:xfrm rot="16200000">
            <a:off x="4215539" y="6826800"/>
            <a:ext cx="134002" cy="2443308"/>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ight Brace 15"/>
          <p:cNvSpPr/>
          <p:nvPr/>
        </p:nvSpPr>
        <p:spPr>
          <a:xfrm rot="16200000">
            <a:off x="5447023" y="7910923"/>
            <a:ext cx="164818" cy="106680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rot="16200000">
            <a:off x="6589028" y="7906971"/>
            <a:ext cx="164818" cy="106680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3922955" y="8634994"/>
            <a:ext cx="1208678" cy="246221"/>
          </a:xfrm>
          <a:prstGeom prst="rect">
            <a:avLst/>
          </a:prstGeom>
          <a:noFill/>
        </p:spPr>
        <p:txBody>
          <a:bodyPr wrap="square" rtlCol="0">
            <a:spAutoFit/>
          </a:bodyPr>
          <a:lstStyle/>
          <a:p>
            <a:r>
              <a:rPr lang="en-GB" sz="1000" b="1" dirty="0" smtClean="0">
                <a:latin typeface="Source Sans Pro" panose="020B0503030403020204" pitchFamily="34" charset="0"/>
              </a:rPr>
              <a:t>Codes and Norms</a:t>
            </a:r>
            <a:endParaRPr lang="en-GB" sz="1000" b="1" dirty="0">
              <a:latin typeface="Source Sans Pro" panose="020B0503030403020204" pitchFamily="34" charset="0"/>
            </a:endParaRPr>
          </a:p>
        </p:txBody>
      </p:sp>
      <p:sp>
        <p:nvSpPr>
          <p:cNvPr id="19" name="Right Brace 18"/>
          <p:cNvSpPr/>
          <p:nvPr/>
        </p:nvSpPr>
        <p:spPr>
          <a:xfrm rot="16200000">
            <a:off x="4410233" y="7492783"/>
            <a:ext cx="141680" cy="2818760"/>
          </a:xfrm>
          <a:prstGeom prst="rightBrace">
            <a:avLst/>
          </a:prstGeom>
          <a:ln w="28575">
            <a:solidFill>
              <a:srgbClr val="0097E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Global Risk Assessment</a:t>
            </a:r>
            <a:endParaRPr lang="en-GB" dirty="0">
              <a:solidFill>
                <a:srgbClr val="0097E0"/>
              </a:solidFill>
              <a:latin typeface="Source Sans Pro" panose="020B0503030403020204" pitchFamily="34" charset="0"/>
            </a:endParaRPr>
          </a:p>
        </p:txBody>
      </p:sp>
      <p:pic>
        <p:nvPicPr>
          <p:cNvPr id="7" name="Picture 6"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23049"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6 Rectángulo"/>
          <p:cNvSpPr/>
          <p:nvPr/>
        </p:nvSpPr>
        <p:spPr>
          <a:xfrm>
            <a:off x="251520" y="1600200"/>
            <a:ext cx="8352928" cy="4690515"/>
          </a:xfrm>
          <a:prstGeom prst="rect">
            <a:avLst/>
          </a:prstGeom>
        </p:spPr>
        <p:txBody>
          <a:bodyPr wrap="square">
            <a:spAutoFit/>
          </a:bodyPr>
          <a:lstStyle/>
          <a:p>
            <a:pPr marL="800100" lvl="3" indent="-342900">
              <a:spcBef>
                <a:spcPct val="20000"/>
              </a:spcBef>
              <a:buClr>
                <a:srgbClr val="0097E0"/>
              </a:buClr>
              <a:buFont typeface="Arial" charset="0"/>
              <a:buChar char="•"/>
              <a:tabLst>
                <a:tab pos="339725" algn="l"/>
              </a:tabLst>
            </a:pPr>
            <a:r>
              <a:rPr lang="en-US" dirty="0">
                <a:solidFill>
                  <a:srgbClr val="0097E0"/>
                </a:solidFill>
                <a:latin typeface="Source Sans Pro" panose="020B0503030403020204" pitchFamily="34" charset="0"/>
                <a:cs typeface="+mn-cs"/>
              </a:rPr>
              <a:t>GAR-09 risk analysis was totally based on previous events listed in international disaster databases.</a:t>
            </a:r>
          </a:p>
          <a:p>
            <a:pPr marL="800100" lvl="3" indent="-342900">
              <a:spcBef>
                <a:spcPct val="20000"/>
              </a:spcBef>
              <a:buClr>
                <a:srgbClr val="0097E0"/>
              </a:buClr>
              <a:buFont typeface="Arial" charset="0"/>
              <a:buChar char="•"/>
              <a:tabLst>
                <a:tab pos="339725" algn="l"/>
              </a:tabLst>
            </a:pPr>
            <a:endParaRPr lang="en-US" dirty="0">
              <a:solidFill>
                <a:srgbClr val="0097E0"/>
              </a:solidFill>
              <a:latin typeface="Source Sans Pro" panose="020B0503030403020204" pitchFamily="34" charset="0"/>
              <a:cs typeface="+mn-cs"/>
            </a:endParaRPr>
          </a:p>
          <a:p>
            <a:pPr marL="800100" lvl="3" indent="-342900">
              <a:spcBef>
                <a:spcPct val="20000"/>
              </a:spcBef>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For the global </a:t>
            </a:r>
            <a:r>
              <a:rPr lang="en-US" dirty="0">
                <a:solidFill>
                  <a:srgbClr val="0097E0"/>
                </a:solidFill>
                <a:latin typeface="Source Sans Pro" panose="020B0503030403020204" pitchFamily="34" charset="0"/>
                <a:cs typeface="+mn-cs"/>
              </a:rPr>
              <a:t>risk model </a:t>
            </a:r>
            <a:r>
              <a:rPr lang="en-US" dirty="0" smtClean="0">
                <a:solidFill>
                  <a:srgbClr val="0097E0"/>
                </a:solidFill>
                <a:latin typeface="Source Sans Pro" panose="020B0503030403020204" pitchFamily="34" charset="0"/>
                <a:cs typeface="+mn-cs"/>
              </a:rPr>
              <a:t>we decided to follow the state of the art on risk modelling</a:t>
            </a:r>
          </a:p>
          <a:p>
            <a:pPr marL="457200" lvl="3">
              <a:spcBef>
                <a:spcPct val="20000"/>
              </a:spcBef>
              <a:buClr>
                <a:srgbClr val="0097E0"/>
              </a:buClr>
              <a:tabLst>
                <a:tab pos="339725" algn="l"/>
              </a:tabLst>
            </a:pPr>
            <a:endParaRPr lang="en-US" dirty="0">
              <a:solidFill>
                <a:srgbClr val="0097E0"/>
              </a:solidFill>
              <a:latin typeface="Source Sans Pro" panose="020B0503030403020204" pitchFamily="34" charset="0"/>
              <a:cs typeface="+mn-cs"/>
            </a:endParaRPr>
          </a:p>
          <a:p>
            <a:pPr marL="800100" lvl="3" indent="-342900">
              <a:spcBef>
                <a:spcPct val="20000"/>
              </a:spcBef>
              <a:buClr>
                <a:srgbClr val="0097E0"/>
              </a:buClr>
              <a:buFont typeface="Arial" charset="0"/>
              <a:buChar char="•"/>
              <a:tabLst>
                <a:tab pos="339725" algn="l"/>
              </a:tabLst>
            </a:pPr>
            <a:r>
              <a:rPr lang="en-US" dirty="0">
                <a:solidFill>
                  <a:srgbClr val="0097E0"/>
                </a:solidFill>
                <a:latin typeface="Source Sans Pro" panose="020B0503030403020204" pitchFamily="34" charset="0"/>
                <a:cs typeface="+mn-cs"/>
              </a:rPr>
              <a:t>The new global risk model is </a:t>
            </a:r>
            <a:r>
              <a:rPr lang="en-US" dirty="0" smtClean="0">
                <a:solidFill>
                  <a:srgbClr val="0097E0"/>
                </a:solidFill>
                <a:latin typeface="Source Sans Pro" panose="020B0503030403020204" pitchFamily="34" charset="0"/>
                <a:cs typeface="+mn-cs"/>
              </a:rPr>
              <a:t>thus based </a:t>
            </a:r>
            <a:r>
              <a:rPr lang="en-US" dirty="0">
                <a:solidFill>
                  <a:srgbClr val="0097E0"/>
                </a:solidFill>
                <a:latin typeface="Source Sans Pro" panose="020B0503030403020204" pitchFamily="34" charset="0"/>
                <a:cs typeface="+mn-cs"/>
              </a:rPr>
              <a:t>on a probabilistic risk analysis approach which quantifies losses due to possible future </a:t>
            </a:r>
            <a:r>
              <a:rPr lang="en-US" dirty="0" smtClean="0">
                <a:solidFill>
                  <a:srgbClr val="0097E0"/>
                </a:solidFill>
                <a:latin typeface="Source Sans Pro" panose="020B0503030403020204" pitchFamily="34" charset="0"/>
                <a:cs typeface="+mn-cs"/>
              </a:rPr>
              <a:t>events</a:t>
            </a:r>
          </a:p>
          <a:p>
            <a:pPr marL="800100" lvl="3" indent="-342900">
              <a:spcBef>
                <a:spcPct val="20000"/>
              </a:spcBef>
              <a:buClr>
                <a:srgbClr val="0097E0"/>
              </a:buClr>
              <a:buFont typeface="Arial" charset="0"/>
              <a:buChar char="•"/>
              <a:tabLst>
                <a:tab pos="339725" algn="l"/>
              </a:tabLst>
            </a:pPr>
            <a:endParaRPr lang="en-US" dirty="0">
              <a:solidFill>
                <a:srgbClr val="0097E0"/>
              </a:solidFill>
              <a:latin typeface="Source Sans Pro" panose="020B0503030403020204" pitchFamily="34" charset="0"/>
              <a:cs typeface="+mn-cs"/>
            </a:endParaRPr>
          </a:p>
          <a:p>
            <a:pPr marL="800100" lvl="3" indent="-342900">
              <a:spcBef>
                <a:spcPct val="20000"/>
              </a:spcBef>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The aim of the global risk assessment is to provide an overview of the risk (and losses) and encourage countries to act upon them. As such, it should note be use at subnational level</a:t>
            </a:r>
          </a:p>
          <a:p>
            <a:pPr marL="800100" lvl="3" indent="-342900">
              <a:spcBef>
                <a:spcPct val="20000"/>
              </a:spcBef>
              <a:buClr>
                <a:srgbClr val="0097E0"/>
              </a:buClr>
              <a:buFont typeface="Arial" charset="0"/>
              <a:buChar char="•"/>
              <a:tabLst>
                <a:tab pos="339725" algn="l"/>
              </a:tabLst>
            </a:pPr>
            <a:endParaRPr lang="en-US" dirty="0">
              <a:solidFill>
                <a:srgbClr val="0097E0"/>
              </a:solidFill>
              <a:latin typeface="Source Sans Pro" panose="020B0503030403020204" pitchFamily="34" charset="0"/>
              <a:cs typeface="+mn-cs"/>
            </a:endParaRPr>
          </a:p>
          <a:p>
            <a:pPr marL="800100" lvl="3" indent="-342900">
              <a:spcBef>
                <a:spcPct val="20000"/>
              </a:spcBef>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On the other hand, the “risk arithmetic” used for global risk calculation is the same that is used at all scales</a:t>
            </a:r>
          </a:p>
        </p:txBody>
      </p:sp>
    </p:spTree>
    <p:extLst>
      <p:ext uri="{BB962C8B-B14F-4D97-AF65-F5344CB8AC3E}">
        <p14:creationId xmlns:p14="http://schemas.microsoft.com/office/powerpoint/2010/main" val="1662201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152400" y="457200"/>
            <a:ext cx="8991600" cy="1143000"/>
          </a:xfrm>
        </p:spPr>
        <p:txBody>
          <a:bodyPr/>
          <a:lstStyle/>
          <a:p>
            <a:pPr eaLnBrk="1" fontAlgn="auto" hangingPunct="1">
              <a:spcAft>
                <a:spcPts val="0"/>
              </a:spcAft>
              <a:defRPr/>
            </a:pPr>
            <a:r>
              <a:rPr lang="en-GB" dirty="0" smtClean="0">
                <a:solidFill>
                  <a:srgbClr val="0097E0"/>
                </a:solidFill>
                <a:latin typeface="Source Sans Pro" panose="020B0503030403020204" pitchFamily="34" charset="0"/>
              </a:rPr>
              <a:t>Why probabilistic </a:t>
            </a:r>
            <a:r>
              <a:rPr lang="en-GB" dirty="0">
                <a:solidFill>
                  <a:srgbClr val="0097E0"/>
                </a:solidFill>
                <a:latin typeface="Source Sans Pro" panose="020B0503030403020204" pitchFamily="34" charset="0"/>
              </a:rPr>
              <a:t>r</a:t>
            </a:r>
            <a:r>
              <a:rPr lang="en-GB" dirty="0" smtClean="0">
                <a:solidFill>
                  <a:srgbClr val="0097E0"/>
                </a:solidFill>
                <a:latin typeface="Source Sans Pro" panose="020B0503030403020204" pitchFamily="34" charset="0"/>
              </a:rPr>
              <a:t>isk assessment?</a:t>
            </a:r>
            <a:endParaRPr lang="en-GB" dirty="0">
              <a:solidFill>
                <a:srgbClr val="0097E0"/>
              </a:solidFill>
              <a:latin typeface="Source Sans Pro" panose="020B0503030403020204" pitchFamily="34" charset="0"/>
            </a:endParaRPr>
          </a:p>
        </p:txBody>
      </p:sp>
      <p:pic>
        <p:nvPicPr>
          <p:cNvPr id="7" name="Picture 6"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8"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73956"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5 Rectángulo"/>
          <p:cNvSpPr/>
          <p:nvPr/>
        </p:nvSpPr>
        <p:spPr>
          <a:xfrm>
            <a:off x="554360" y="1910239"/>
            <a:ext cx="7906072" cy="3699474"/>
          </a:xfrm>
          <a:prstGeom prst="rect">
            <a:avLst/>
          </a:prstGeom>
        </p:spPr>
        <p:txBody>
          <a:bodyPr wrap="square">
            <a:spAutoFit/>
          </a:bodyPr>
          <a:lstStyle/>
          <a:p>
            <a:pPr marL="800100" lvl="3" indent="-342900" eaLnBrk="0" hangingPunct="0">
              <a:spcBef>
                <a:spcPct val="20000"/>
              </a:spcBef>
              <a:spcAft>
                <a:spcPts val="120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Probabilistic risk assessment provides information on “what”, “how likely” and “how much” </a:t>
            </a:r>
          </a:p>
          <a:p>
            <a:pPr marL="800100" lvl="3" indent="-342900" eaLnBrk="0" hangingPunct="0">
              <a:spcBef>
                <a:spcPct val="20000"/>
              </a:spcBef>
              <a:spcAft>
                <a:spcPts val="1200"/>
              </a:spcAft>
              <a:buClr>
                <a:srgbClr val="0097E0"/>
              </a:buClr>
              <a:buFont typeface="Arial" charset="0"/>
              <a:buChar char="•"/>
              <a:tabLst>
                <a:tab pos="339725" algn="l"/>
              </a:tabLst>
            </a:pPr>
            <a:r>
              <a:rPr lang="en-US" dirty="0">
                <a:solidFill>
                  <a:srgbClr val="0097E0"/>
                </a:solidFill>
                <a:latin typeface="Source Sans Pro" panose="020B0503030403020204" pitchFamily="34" charset="0"/>
              </a:rPr>
              <a:t>C</a:t>
            </a:r>
            <a:r>
              <a:rPr lang="en-US" dirty="0" smtClean="0">
                <a:solidFill>
                  <a:srgbClr val="0097E0"/>
                </a:solidFill>
                <a:latin typeface="Source Sans Pro" panose="020B0503030403020204" pitchFamily="34" charset="0"/>
              </a:rPr>
              <a:t>onsequences calculated </a:t>
            </a:r>
            <a:r>
              <a:rPr lang="en-US" dirty="0">
                <a:solidFill>
                  <a:srgbClr val="0097E0"/>
                </a:solidFill>
                <a:latin typeface="Source Sans Pro" panose="020B0503030403020204" pitchFamily="34" charset="0"/>
              </a:rPr>
              <a:t>by aggregating losses </a:t>
            </a:r>
            <a:r>
              <a:rPr lang="en-US" dirty="0" smtClean="0">
                <a:solidFill>
                  <a:srgbClr val="0097E0"/>
                </a:solidFill>
                <a:latin typeface="Source Sans Pro" panose="020B0503030403020204" pitchFamily="34" charset="0"/>
              </a:rPr>
              <a:t>from different </a:t>
            </a:r>
            <a:r>
              <a:rPr lang="en-US" dirty="0">
                <a:solidFill>
                  <a:srgbClr val="0097E0"/>
                </a:solidFill>
                <a:latin typeface="Source Sans Pro" panose="020B0503030403020204" pitchFamily="34" charset="0"/>
              </a:rPr>
              <a:t>events</a:t>
            </a:r>
          </a:p>
          <a:p>
            <a:pPr marL="800100" lvl="3" indent="-342900" eaLnBrk="0" hangingPunct="0">
              <a:spcBef>
                <a:spcPct val="20000"/>
              </a:spcBef>
              <a:spcAft>
                <a:spcPts val="120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rPr>
              <a:t>Hazard and risk </a:t>
            </a:r>
            <a:r>
              <a:rPr lang="en-US" dirty="0">
                <a:solidFill>
                  <a:srgbClr val="0097E0"/>
                </a:solidFill>
                <a:latin typeface="Source Sans Pro" panose="020B0503030403020204" pitchFamily="34" charset="0"/>
              </a:rPr>
              <a:t>expressed in terms of occurrence rates or </a:t>
            </a:r>
            <a:r>
              <a:rPr lang="en-US" dirty="0" smtClean="0">
                <a:solidFill>
                  <a:srgbClr val="0097E0"/>
                </a:solidFill>
                <a:latin typeface="Source Sans Pro" panose="020B0503030403020204" pitchFamily="34" charset="0"/>
              </a:rPr>
              <a:t>exceeding rates</a:t>
            </a:r>
            <a:endParaRPr lang="en-US" dirty="0">
              <a:solidFill>
                <a:srgbClr val="0097E0"/>
              </a:solidFill>
              <a:latin typeface="Source Sans Pro" panose="020B0503030403020204" pitchFamily="34" charset="0"/>
            </a:endParaRPr>
          </a:p>
          <a:p>
            <a:pPr marL="800100" lvl="3" indent="-342900" eaLnBrk="0" hangingPunct="0">
              <a:spcBef>
                <a:spcPct val="20000"/>
              </a:spcBef>
              <a:spcAft>
                <a:spcPts val="120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rPr>
              <a:t>The </a:t>
            </a:r>
            <a:r>
              <a:rPr lang="en-US" dirty="0">
                <a:solidFill>
                  <a:srgbClr val="0097E0"/>
                </a:solidFill>
                <a:latin typeface="Source Sans Pro" panose="020B0503030403020204" pitchFamily="34" charset="0"/>
              </a:rPr>
              <a:t>uncertainty in the estimation of hazard and vulnerability </a:t>
            </a:r>
            <a:r>
              <a:rPr lang="en-US" dirty="0" smtClean="0">
                <a:solidFill>
                  <a:srgbClr val="0097E0"/>
                </a:solidFill>
                <a:latin typeface="Source Sans Pro" panose="020B0503030403020204" pitchFamily="34" charset="0"/>
              </a:rPr>
              <a:t>is captured</a:t>
            </a:r>
          </a:p>
          <a:p>
            <a:pPr marL="800100" lvl="3" indent="-342900" eaLnBrk="0" hangingPunct="0">
              <a:spcBef>
                <a:spcPct val="20000"/>
              </a:spcBef>
              <a:spcAft>
                <a:spcPts val="1200"/>
              </a:spcAft>
              <a:buClr>
                <a:srgbClr val="0097E0"/>
              </a:buClr>
              <a:buFont typeface="Arial" charset="0"/>
              <a:buChar char="•"/>
              <a:tabLst>
                <a:tab pos="339725" algn="l"/>
              </a:tabLst>
            </a:pPr>
            <a:r>
              <a:rPr lang="en-US" dirty="0" smtClean="0">
                <a:solidFill>
                  <a:srgbClr val="0097E0"/>
                </a:solidFill>
                <a:latin typeface="Source Sans Pro" panose="020B0503030403020204" pitchFamily="34" charset="0"/>
                <a:cs typeface="+mn-cs"/>
              </a:rPr>
              <a:t>Possibility to compare and </a:t>
            </a:r>
            <a:r>
              <a:rPr lang="en-US" dirty="0">
                <a:solidFill>
                  <a:srgbClr val="0097E0"/>
                </a:solidFill>
                <a:latin typeface="Source Sans Pro" panose="020B0503030403020204" pitchFamily="34" charset="0"/>
                <a:cs typeface="+mn-cs"/>
              </a:rPr>
              <a:t>aggregate losses </a:t>
            </a:r>
            <a:r>
              <a:rPr lang="en-US" dirty="0" smtClean="0">
                <a:solidFill>
                  <a:srgbClr val="0097E0"/>
                </a:solidFill>
                <a:latin typeface="Source Sans Pro" panose="020B0503030403020204" pitchFamily="34" charset="0"/>
                <a:cs typeface="+mn-cs"/>
              </a:rPr>
              <a:t>from different hazards – </a:t>
            </a:r>
            <a:r>
              <a:rPr lang="en-US" dirty="0">
                <a:solidFill>
                  <a:srgbClr val="0097E0"/>
                </a:solidFill>
                <a:latin typeface="Source Sans Pro" panose="020B0503030403020204" pitchFamily="34" charset="0"/>
                <a:cs typeface="+mn-cs"/>
              </a:rPr>
              <a:t>multi-hazard </a:t>
            </a:r>
            <a:r>
              <a:rPr lang="en-US" dirty="0" smtClean="0">
                <a:solidFill>
                  <a:srgbClr val="0097E0"/>
                </a:solidFill>
                <a:latin typeface="Source Sans Pro" panose="020B0503030403020204" pitchFamily="34" charset="0"/>
                <a:cs typeface="+mn-cs"/>
              </a:rPr>
              <a:t>risk</a:t>
            </a:r>
          </a:p>
        </p:txBody>
      </p:sp>
    </p:spTree>
    <p:extLst>
      <p:ext uri="{BB962C8B-B14F-4D97-AF65-F5344CB8AC3E}">
        <p14:creationId xmlns:p14="http://schemas.microsoft.com/office/powerpoint/2010/main" val="2562126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23" name="Object 11"/>
          <p:cNvGraphicFramePr>
            <a:graphicFrameLocks noChangeAspect="1"/>
          </p:cNvGraphicFramePr>
          <p:nvPr>
            <p:extLst>
              <p:ext uri="{D42A27DB-BD31-4B8C-83A1-F6EECF244321}">
                <p14:modId xmlns:p14="http://schemas.microsoft.com/office/powerpoint/2010/main" val="2274409652"/>
              </p:ext>
            </p:extLst>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39966" name="Image" r:id="rId5" imgW="4038095" imgH="1473016" progId="Photoshop.Image.10">
                  <p:embed/>
                </p:oleObj>
              </mc:Choice>
              <mc:Fallback>
                <p:oleObj name="Image" r:id="rId5" imgW="4038095" imgH="147301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9290" y="1527424"/>
            <a:ext cx="1545320" cy="1368176"/>
          </a:xfrm>
          <a:prstGeom prst="rect">
            <a:avLst/>
          </a:prstGeom>
          <a:noFill/>
          <a:ln w="12700">
            <a:solidFill>
              <a:schemeClr val="bg1"/>
            </a:solidFill>
            <a:miter lim="800000"/>
            <a:headEnd/>
            <a:tailEnd/>
          </a:ln>
          <a:effectLst/>
        </p:spPr>
      </p:pic>
      <p:pic>
        <p:nvPicPr>
          <p:cNvPr id="5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431" y="3584848"/>
            <a:ext cx="1584176" cy="1368152"/>
          </a:xfrm>
          <a:prstGeom prst="rect">
            <a:avLst/>
          </a:prstGeom>
          <a:noFill/>
          <a:ln w="12700">
            <a:noFill/>
            <a:miter lim="800000"/>
            <a:headEnd type="none" w="sm" len="sm"/>
            <a:tailEnd type="none" w="sm" len="sm"/>
          </a:ln>
          <a:effectLst/>
        </p:spPr>
      </p:pic>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4" name="3 Título"/>
          <p:cNvSpPr>
            <a:spLocks noGrp="1"/>
          </p:cNvSpPr>
          <p:nvPr>
            <p:ph type="title"/>
          </p:nvPr>
        </p:nvSpPr>
        <p:spPr>
          <a:xfrm>
            <a:off x="722040" y="331553"/>
            <a:ext cx="7812360" cy="1143000"/>
          </a:xfrm>
        </p:spPr>
        <p:txBody>
          <a:bodyPr/>
          <a:lstStyle/>
          <a:p>
            <a:r>
              <a:rPr lang="en-US" dirty="0" smtClean="0">
                <a:solidFill>
                  <a:srgbClr val="0097E0"/>
                </a:solidFill>
                <a:latin typeface="Source Sans Pro" panose="020B0503030403020204" pitchFamily="34" charset="0"/>
              </a:rPr>
              <a:t>Probabilistic Risk Modeling</a:t>
            </a:r>
            <a:endParaRPr lang="en-US" dirty="0">
              <a:solidFill>
                <a:srgbClr val="0097E0"/>
              </a:solidFill>
              <a:latin typeface="Source Sans Pro" panose="020B0503030403020204" pitchFamily="34" charset="0"/>
            </a:endParaRPr>
          </a:p>
        </p:txBody>
      </p:sp>
      <p:sp>
        <p:nvSpPr>
          <p:cNvPr id="25" name="AutoShape 4"/>
          <p:cNvSpPr>
            <a:spLocks noChangeArrowheads="1"/>
          </p:cNvSpPr>
          <p:nvPr/>
        </p:nvSpPr>
        <p:spPr bwMode="auto">
          <a:xfrm rot="16200000" flipH="1">
            <a:off x="6337580" y="3589662"/>
            <a:ext cx="298973" cy="429829"/>
          </a:xfrm>
          <a:prstGeom prst="downArrow">
            <a:avLst>
              <a:gd name="adj1" fmla="val 50000"/>
              <a:gd name="adj2" fmla="val 56158"/>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s-ES">
              <a:solidFill>
                <a:srgbClr val="0097E0"/>
              </a:solidFill>
              <a:latin typeface="Source Sans Pro" panose="020B0503030403020204" pitchFamily="34" charset="0"/>
            </a:endParaRPr>
          </a:p>
        </p:txBody>
      </p:sp>
      <p:sp>
        <p:nvSpPr>
          <p:cNvPr id="26" name="25 Abrir llave"/>
          <p:cNvSpPr/>
          <p:nvPr/>
        </p:nvSpPr>
        <p:spPr>
          <a:xfrm rot="10800000">
            <a:off x="3419872" y="1371600"/>
            <a:ext cx="431117" cy="4953000"/>
          </a:xfrm>
          <a:prstGeom prst="leftBrace">
            <a:avLst>
              <a:gd name="adj1" fmla="val 66228"/>
              <a:gd name="adj2" fmla="val 5104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s-ES">
              <a:solidFill>
                <a:srgbClr val="0097E0"/>
              </a:solidFill>
              <a:latin typeface="Source Sans Pro" panose="020B0503030403020204" pitchFamily="34" charset="0"/>
            </a:endParaRPr>
          </a:p>
        </p:txBody>
      </p:sp>
      <p:grpSp>
        <p:nvGrpSpPr>
          <p:cNvPr id="2" name="41 Grupo"/>
          <p:cNvGrpSpPr/>
          <p:nvPr/>
        </p:nvGrpSpPr>
        <p:grpSpPr>
          <a:xfrm>
            <a:off x="6719288" y="2770697"/>
            <a:ext cx="2286016" cy="1584176"/>
            <a:chOff x="6715140" y="1750293"/>
            <a:chExt cx="2286016" cy="1584176"/>
          </a:xfrm>
        </p:grpSpPr>
        <p:sp>
          <p:nvSpPr>
            <p:cNvPr id="34" name="Text Box 12"/>
            <p:cNvSpPr txBox="1">
              <a:spLocks noChangeArrowheads="1"/>
            </p:cNvSpPr>
            <p:nvPr/>
          </p:nvSpPr>
          <p:spPr bwMode="auto">
            <a:xfrm>
              <a:off x="6768745" y="1750293"/>
              <a:ext cx="2129109" cy="338554"/>
            </a:xfrm>
            <a:prstGeom prst="rect">
              <a:avLst/>
            </a:prstGeom>
            <a:noFill/>
            <a:ln w="9525">
              <a:noFill/>
              <a:miter lim="800000"/>
              <a:headEnd type="none" w="sm" len="sm"/>
              <a:tailEnd type="none" w="sm" len="sm"/>
            </a:ln>
          </p:spPr>
          <p:txBody>
            <a:bodyPr wrap="none">
              <a:spAutoFit/>
            </a:bodyPr>
            <a:lstStyle/>
            <a:p>
              <a:pPr algn="ctr" eaLnBrk="0" hangingPunct="0">
                <a:lnSpc>
                  <a:spcPct val="80000"/>
                </a:lnSpc>
                <a:spcBef>
                  <a:spcPct val="50000"/>
                </a:spcBef>
              </a:pPr>
              <a:r>
                <a:rPr lang="en-US" sz="2000" b="1" kern="0" dirty="0" smtClean="0">
                  <a:solidFill>
                    <a:srgbClr val="0097E0"/>
                  </a:solidFill>
                  <a:latin typeface="Source Sans Pro" panose="020B0503030403020204" pitchFamily="34" charset="0"/>
                  <a:cs typeface="Times New Roman" pitchFamily="18" charset="0"/>
                </a:rPr>
                <a:t>Loss </a:t>
              </a:r>
              <a:r>
                <a:rPr lang="en-US" sz="2000" b="1" kern="0" dirty="0" err="1" smtClean="0">
                  <a:solidFill>
                    <a:srgbClr val="0097E0"/>
                  </a:solidFill>
                  <a:latin typeface="Source Sans Pro" panose="020B0503030403020204" pitchFamily="34" charset="0"/>
                  <a:cs typeface="Times New Roman" pitchFamily="18" charset="0"/>
                </a:rPr>
                <a:t>exceedance</a:t>
              </a:r>
              <a:endParaRPr lang="en-US" sz="2000" b="1" kern="0" dirty="0">
                <a:solidFill>
                  <a:srgbClr val="0097E0"/>
                </a:solidFill>
                <a:latin typeface="Source Sans Pro" panose="020B0503030403020204" pitchFamily="34" charset="0"/>
                <a:cs typeface="Times New Roman" pitchFamily="18" charset="0"/>
              </a:endParaRPr>
            </a:p>
          </p:txBody>
        </p:sp>
        <p:pic>
          <p:nvPicPr>
            <p:cNvPr id="35" name="Picture 16" descr="mone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6578" y="2507473"/>
              <a:ext cx="843366" cy="714380"/>
            </a:xfrm>
            <a:prstGeom prst="rect">
              <a:avLst/>
            </a:prstGeom>
            <a:noFill/>
            <a:ln w="9525">
              <a:noFill/>
              <a:miter lim="800000"/>
              <a:headEnd/>
              <a:tailEnd/>
            </a:ln>
          </p:spPr>
        </p:pic>
        <p:graphicFrame>
          <p:nvGraphicFramePr>
            <p:cNvPr id="36" name="Object 3"/>
            <p:cNvGraphicFramePr>
              <a:graphicFrameLocks noChangeAspect="1"/>
            </p:cNvGraphicFramePr>
            <p:nvPr/>
          </p:nvGraphicFramePr>
          <p:xfrm>
            <a:off x="7929586" y="2436035"/>
            <a:ext cx="1071570" cy="898434"/>
          </p:xfrm>
          <a:graphic>
            <a:graphicData uri="http://schemas.openxmlformats.org/presentationml/2006/ole">
              <mc:AlternateContent xmlns:mc="http://schemas.openxmlformats.org/markup-compatibility/2006">
                <mc:Choice xmlns:v="urn:schemas-microsoft-com:vml" Requires="v">
                  <p:oleObj spid="_x0000_s139967" name="Fotografía de Photo Editor" r:id="rId10" imgW="5106113" imgH="4048690" progId="">
                    <p:embed/>
                  </p:oleObj>
                </mc:Choice>
                <mc:Fallback>
                  <p:oleObj name="Fotografía de Photo Editor" r:id="rId10" imgW="5106113" imgH="404869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86" y="2436035"/>
                          <a:ext cx="1071570" cy="8984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89803" dir="2700000" algn="ctr" rotWithShape="0">
                                  <a:srgbClr val="808080"/>
                                </a:outerShdw>
                              </a:effectLst>
                            </a14:hiddenEffects>
                          </a:ext>
                        </a:extLst>
                      </p:spPr>
                    </p:pic>
                  </p:oleObj>
                </mc:Fallback>
              </mc:AlternateContent>
            </a:graphicData>
          </a:graphic>
        </p:graphicFrame>
        <p:sp>
          <p:nvSpPr>
            <p:cNvPr id="37" name="31 CuadroTexto"/>
            <p:cNvSpPr txBox="1">
              <a:spLocks noChangeArrowheads="1"/>
            </p:cNvSpPr>
            <p:nvPr/>
          </p:nvSpPr>
          <p:spPr bwMode="auto">
            <a:xfrm>
              <a:off x="6715140" y="2078845"/>
              <a:ext cx="1061880" cy="243208"/>
            </a:xfrm>
            <a:prstGeom prst="rect">
              <a:avLst/>
            </a:prstGeom>
            <a:noFill/>
            <a:ln w="9525">
              <a:noFill/>
              <a:miter lim="800000"/>
              <a:headEnd/>
              <a:tailEnd/>
            </a:ln>
          </p:spPr>
          <p:txBody>
            <a:bodyPr wrap="square">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Economic</a:t>
              </a:r>
              <a:endParaRPr lang="en-US" sz="1200" kern="0" dirty="0">
                <a:solidFill>
                  <a:srgbClr val="0097E0"/>
                </a:solidFill>
                <a:latin typeface="Source Sans Pro" panose="020B0503030403020204" pitchFamily="34" charset="0"/>
                <a:cs typeface="Times New Roman" pitchFamily="18" charset="0"/>
              </a:endParaRPr>
            </a:p>
          </p:txBody>
        </p:sp>
        <p:sp>
          <p:nvSpPr>
            <p:cNvPr id="38" name="32 CuadroTexto"/>
            <p:cNvSpPr txBox="1">
              <a:spLocks noChangeArrowheads="1"/>
            </p:cNvSpPr>
            <p:nvPr/>
          </p:nvSpPr>
          <p:spPr bwMode="auto">
            <a:xfrm>
              <a:off x="7929586" y="2078845"/>
              <a:ext cx="990600" cy="243208"/>
            </a:xfrm>
            <a:prstGeom prst="rect">
              <a:avLst/>
            </a:prstGeom>
            <a:noFill/>
            <a:ln w="9525">
              <a:noFill/>
              <a:miter lim="800000"/>
              <a:headEnd/>
              <a:tailEnd/>
            </a:ln>
          </p:spPr>
          <p:txBody>
            <a:bodyPr>
              <a:spAutoFit/>
            </a:bodyPr>
            <a:lstStyle/>
            <a:p>
              <a:pPr algn="ctr" eaLnBrk="0" hangingPunct="0">
                <a:lnSpc>
                  <a:spcPct val="80000"/>
                </a:lnSpc>
                <a:spcBef>
                  <a:spcPct val="50000"/>
                </a:spcBef>
              </a:pPr>
              <a:r>
                <a:rPr lang="en-US" sz="1200" kern="0" dirty="0" smtClean="0">
                  <a:solidFill>
                    <a:srgbClr val="0097E0"/>
                  </a:solidFill>
                  <a:latin typeface="Source Sans Pro" panose="020B0503030403020204" pitchFamily="34" charset="0"/>
                  <a:cs typeface="Times New Roman" pitchFamily="18" charset="0"/>
                </a:rPr>
                <a:t>Human</a:t>
              </a:r>
              <a:endParaRPr lang="en-US" sz="1200" kern="0" dirty="0">
                <a:solidFill>
                  <a:srgbClr val="0097E0"/>
                </a:solidFill>
                <a:latin typeface="Source Sans Pro" panose="020B0503030403020204" pitchFamily="34" charset="0"/>
                <a:cs typeface="Times New Roman" pitchFamily="18" charset="0"/>
              </a:endParaRPr>
            </a:p>
          </p:txBody>
        </p:sp>
      </p:grpSp>
      <p:graphicFrame>
        <p:nvGraphicFramePr>
          <p:cNvPr id="41" name="Object 4"/>
          <p:cNvGraphicFramePr>
            <a:graphicFrameLocks noChangeAspect="1"/>
          </p:cNvGraphicFramePr>
          <p:nvPr>
            <p:extLst>
              <p:ext uri="{D42A27DB-BD31-4B8C-83A1-F6EECF244321}">
                <p14:modId xmlns:p14="http://schemas.microsoft.com/office/powerpoint/2010/main" val="3920654198"/>
              </p:ext>
            </p:extLst>
          </p:nvPr>
        </p:nvGraphicFramePr>
        <p:xfrm>
          <a:off x="3935479" y="3192063"/>
          <a:ext cx="1627121" cy="1378834"/>
        </p:xfrm>
        <a:graphic>
          <a:graphicData uri="http://schemas.openxmlformats.org/presentationml/2006/ole">
            <mc:AlternateContent xmlns:mc="http://schemas.openxmlformats.org/markup-compatibility/2006">
              <mc:Choice xmlns:v="urn:schemas-microsoft-com:vml" Requires="v">
                <p:oleObj spid="_x0000_s139968" name="Fotografía de Photo Editor" r:id="rId12" imgW="4963218" imgH="3801006" progId="">
                  <p:embed/>
                </p:oleObj>
              </mc:Choice>
              <mc:Fallback>
                <p:oleObj name="Fotografía de Photo Editor" r:id="rId12"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79" y="3192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2"/>
          <p:cNvSpPr txBox="1">
            <a:spLocks noChangeArrowheads="1"/>
          </p:cNvSpPr>
          <p:nvPr/>
        </p:nvSpPr>
        <p:spPr bwMode="auto">
          <a:xfrm>
            <a:off x="4426585" y="2698689"/>
            <a:ext cx="1107996" cy="400110"/>
          </a:xfrm>
          <a:prstGeom prst="rect">
            <a:avLst/>
          </a:prstGeom>
          <a:noFill/>
          <a:ln w="9525">
            <a:noFill/>
            <a:miter lim="800000"/>
            <a:headEnd type="none" w="sm" len="sm"/>
            <a:tailEnd type="none" w="sm" len="sm"/>
          </a:ln>
        </p:spPr>
        <p:txBody>
          <a:bodyPr wrap="none">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Damage</a:t>
            </a:r>
            <a:endParaRPr lang="en-US" sz="2000" b="1" kern="0" dirty="0">
              <a:solidFill>
                <a:srgbClr val="0097E0"/>
              </a:solidFill>
              <a:latin typeface="Source Sans Pro" panose="020B0503030403020204" pitchFamily="34" charset="0"/>
              <a:cs typeface="Times New Roman" pitchFamily="18" charset="0"/>
            </a:endParaRPr>
          </a:p>
        </p:txBody>
      </p:sp>
      <p:sp>
        <p:nvSpPr>
          <p:cNvPr id="45" name="44 CuadroTexto"/>
          <p:cNvSpPr txBox="1"/>
          <p:nvPr/>
        </p:nvSpPr>
        <p:spPr>
          <a:xfrm>
            <a:off x="1979712" y="1219200"/>
            <a:ext cx="1571636"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Hazard</a:t>
            </a:r>
            <a:endParaRPr lang="en-US" sz="2000" b="1" kern="0" dirty="0">
              <a:solidFill>
                <a:srgbClr val="0097E0"/>
              </a:solidFill>
              <a:latin typeface="Source Sans Pro" panose="020B0503030403020204" pitchFamily="34" charset="0"/>
              <a:cs typeface="Times New Roman" pitchFamily="18" charset="0"/>
            </a:endParaRPr>
          </a:p>
        </p:txBody>
      </p:sp>
      <p:sp>
        <p:nvSpPr>
          <p:cNvPr id="49" name="48 CuadroTexto"/>
          <p:cNvSpPr txBox="1"/>
          <p:nvPr/>
        </p:nvSpPr>
        <p:spPr>
          <a:xfrm>
            <a:off x="-181220" y="3232393"/>
            <a:ext cx="2488558"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Exposed assets</a:t>
            </a:r>
            <a:endParaRPr lang="en-US" sz="2000" b="1" kern="0" dirty="0">
              <a:solidFill>
                <a:srgbClr val="0097E0"/>
              </a:solidFill>
              <a:latin typeface="Source Sans Pro" panose="020B0503030403020204" pitchFamily="34" charset="0"/>
              <a:cs typeface="Times New Roman" pitchFamily="18" charset="0"/>
            </a:endParaRPr>
          </a:p>
        </p:txBody>
      </p:sp>
      <p:sp>
        <p:nvSpPr>
          <p:cNvPr id="40" name="39 CuadroTexto"/>
          <p:cNvSpPr txBox="1"/>
          <p:nvPr/>
        </p:nvSpPr>
        <p:spPr>
          <a:xfrm>
            <a:off x="1691680" y="4552890"/>
            <a:ext cx="2160240" cy="400110"/>
          </a:xfrm>
          <a:prstGeom prst="rect">
            <a:avLst/>
          </a:prstGeom>
        </p:spPr>
        <p:txBody>
          <a:bodyPr wrap="square" rtlCol="0">
            <a:spAutoFit/>
          </a:bodyPr>
          <a:lstStyle/>
          <a:p>
            <a:pPr algn="ctr" eaLnBrk="0" hangingPunct="0"/>
            <a:r>
              <a:rPr lang="en-US" sz="2000" b="1" kern="0" dirty="0" smtClean="0">
                <a:solidFill>
                  <a:srgbClr val="0097E0"/>
                </a:solidFill>
                <a:latin typeface="Source Sans Pro" panose="020B0503030403020204" pitchFamily="34" charset="0"/>
                <a:cs typeface="Times New Roman" pitchFamily="18" charset="0"/>
              </a:rPr>
              <a:t>Vulnerability</a:t>
            </a:r>
            <a:endParaRPr lang="en-US" sz="2000" b="1" kern="0" dirty="0">
              <a:solidFill>
                <a:srgbClr val="0097E0"/>
              </a:solidFill>
              <a:latin typeface="Source Sans Pro" panose="020B0503030403020204" pitchFamily="34" charset="0"/>
              <a:cs typeface="Times New Roman" pitchFamily="18" charset="0"/>
            </a:endParaRPr>
          </a:p>
        </p:txBody>
      </p:sp>
      <p:sp>
        <p:nvSpPr>
          <p:cNvPr id="43" name="AutoShape 5"/>
          <p:cNvSpPr>
            <a:spLocks noChangeArrowheads="1"/>
          </p:cNvSpPr>
          <p:nvPr/>
        </p:nvSpPr>
        <p:spPr bwMode="auto">
          <a:xfrm>
            <a:off x="2483768" y="3634793"/>
            <a:ext cx="504056" cy="522418"/>
          </a:xfrm>
          <a:prstGeom prst="flowChartSummingJunction">
            <a:avLst/>
          </a:prstGeom>
          <a:noFill/>
          <a:ln w="76200">
            <a:solidFill>
              <a:srgbClr val="FF0000"/>
            </a:solidFill>
            <a:round/>
            <a:headEnd/>
            <a:tailEnd/>
          </a:ln>
          <a:effectLst>
            <a:outerShdw dist="35921" dir="2700000" algn="ctr" rotWithShape="0">
              <a:schemeClr val="bg2"/>
            </a:outerShdw>
          </a:effectLst>
        </p:spPr>
        <p:txBody>
          <a:bodyPr wrap="square" lIns="90000" tIns="46800" rIns="90000" bIns="46800" anchor="ctr">
            <a:spAutoFit/>
          </a:bodyPr>
          <a:lstStyle/>
          <a:p>
            <a:pPr eaLnBrk="0" hangingPunct="0">
              <a:spcBef>
                <a:spcPct val="50000"/>
              </a:spcBef>
              <a:defRPr/>
            </a:pPr>
            <a:endParaRPr lang="en-US" b="1">
              <a:solidFill>
                <a:srgbClr val="0097E0"/>
              </a:solidFill>
              <a:latin typeface="Source Sans Pro" panose="020B0503030403020204" pitchFamily="34" charset="0"/>
            </a:endParaRPr>
          </a:p>
        </p:txBody>
      </p:sp>
      <p:pic>
        <p:nvPicPr>
          <p:cNvPr id="2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1690" y="1679824"/>
            <a:ext cx="1545320" cy="1368176"/>
          </a:xfrm>
          <a:prstGeom prst="rect">
            <a:avLst/>
          </a:prstGeom>
          <a:noFill/>
          <a:ln w="12700">
            <a:solidFill>
              <a:schemeClr val="bg1"/>
            </a:solidFill>
            <a:miter lim="800000"/>
            <a:headEnd/>
            <a:tailEnd/>
          </a:ln>
          <a:effectLst/>
        </p:spPr>
      </p:pic>
      <p:pic>
        <p:nvPicPr>
          <p:cNvPr id="27"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4090" y="1832224"/>
            <a:ext cx="1545320" cy="1368176"/>
          </a:xfrm>
          <a:prstGeom prst="rect">
            <a:avLst/>
          </a:prstGeom>
          <a:noFill/>
          <a:ln w="12700">
            <a:solidFill>
              <a:schemeClr val="bg1"/>
            </a:solidFill>
            <a:miter lim="800000"/>
            <a:headEnd/>
            <a:tailEnd/>
          </a:ln>
          <a:effectLst/>
        </p:spPr>
      </p:pic>
      <p:pic>
        <p:nvPicPr>
          <p:cNvPr id="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26490" y="1908424"/>
            <a:ext cx="1545320" cy="1368176"/>
          </a:xfrm>
          <a:prstGeom prst="rect">
            <a:avLst/>
          </a:prstGeom>
          <a:noFill/>
          <a:ln w="12700">
            <a:solidFill>
              <a:schemeClr val="bg1"/>
            </a:solidFill>
            <a:miter lim="800000"/>
            <a:headEnd/>
            <a:tailEnd/>
          </a:ln>
          <a:effectLst/>
        </p:spPr>
      </p:pic>
      <p:pic>
        <p:nvPicPr>
          <p:cNvPr id="2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8890" y="1984624"/>
            <a:ext cx="1545320" cy="1368176"/>
          </a:xfrm>
          <a:prstGeom prst="rect">
            <a:avLst/>
          </a:prstGeom>
          <a:noFill/>
          <a:ln w="12700">
            <a:solidFill>
              <a:schemeClr val="bg1"/>
            </a:solidFill>
            <a:miter lim="800000"/>
            <a:headEnd/>
            <a:tailEnd/>
          </a:ln>
          <a:effectLst/>
        </p:spPr>
      </p:pic>
      <p:graphicFrame>
        <p:nvGraphicFramePr>
          <p:cNvPr id="30" name="Object 4"/>
          <p:cNvGraphicFramePr>
            <a:graphicFrameLocks noChangeAspect="1"/>
          </p:cNvGraphicFramePr>
          <p:nvPr>
            <p:extLst>
              <p:ext uri="{D42A27DB-BD31-4B8C-83A1-F6EECF244321}">
                <p14:modId xmlns:p14="http://schemas.microsoft.com/office/powerpoint/2010/main" val="3541760716"/>
              </p:ext>
            </p:extLst>
          </p:nvPr>
        </p:nvGraphicFramePr>
        <p:xfrm>
          <a:off x="4087879" y="3344463"/>
          <a:ext cx="1627121" cy="1378834"/>
        </p:xfrm>
        <a:graphic>
          <a:graphicData uri="http://schemas.openxmlformats.org/presentationml/2006/ole">
            <mc:AlternateContent xmlns:mc="http://schemas.openxmlformats.org/markup-compatibility/2006">
              <mc:Choice xmlns:v="urn:schemas-microsoft-com:vml" Requires="v">
                <p:oleObj spid="_x0000_s139969" name="Fotografía de Photo Editor" r:id="rId14" imgW="4963218" imgH="3801006" progId="">
                  <p:embed/>
                </p:oleObj>
              </mc:Choice>
              <mc:Fallback>
                <p:oleObj name="Fotografía de Photo Editor" r:id="rId14"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879" y="33444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4"/>
          <p:cNvGraphicFramePr>
            <a:graphicFrameLocks noChangeAspect="1"/>
          </p:cNvGraphicFramePr>
          <p:nvPr>
            <p:extLst>
              <p:ext uri="{D42A27DB-BD31-4B8C-83A1-F6EECF244321}">
                <p14:modId xmlns:p14="http://schemas.microsoft.com/office/powerpoint/2010/main" val="1298801617"/>
              </p:ext>
            </p:extLst>
          </p:nvPr>
        </p:nvGraphicFramePr>
        <p:xfrm>
          <a:off x="4240279" y="3496863"/>
          <a:ext cx="1627121" cy="1378834"/>
        </p:xfrm>
        <a:graphic>
          <a:graphicData uri="http://schemas.openxmlformats.org/presentationml/2006/ole">
            <mc:AlternateContent xmlns:mc="http://schemas.openxmlformats.org/markup-compatibility/2006">
              <mc:Choice xmlns:v="urn:schemas-microsoft-com:vml" Requires="v">
                <p:oleObj spid="_x0000_s139970" name="Fotografía de Photo Editor" r:id="rId15" imgW="4963218" imgH="3801006" progId="">
                  <p:embed/>
                </p:oleObj>
              </mc:Choice>
              <mc:Fallback>
                <p:oleObj name="Fotografía de Photo Editor" r:id="rId15"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40279" y="34968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4"/>
          <p:cNvGraphicFramePr>
            <a:graphicFrameLocks noChangeAspect="1"/>
          </p:cNvGraphicFramePr>
          <p:nvPr>
            <p:extLst>
              <p:ext uri="{D42A27DB-BD31-4B8C-83A1-F6EECF244321}">
                <p14:modId xmlns:p14="http://schemas.microsoft.com/office/powerpoint/2010/main" val="1298063782"/>
              </p:ext>
            </p:extLst>
          </p:nvPr>
        </p:nvGraphicFramePr>
        <p:xfrm>
          <a:off x="4392679" y="3649263"/>
          <a:ext cx="1627121" cy="1378834"/>
        </p:xfrm>
        <a:graphic>
          <a:graphicData uri="http://schemas.openxmlformats.org/presentationml/2006/ole">
            <mc:AlternateContent xmlns:mc="http://schemas.openxmlformats.org/markup-compatibility/2006">
              <mc:Choice xmlns:v="urn:schemas-microsoft-com:vml" Requires="v">
                <p:oleObj spid="_x0000_s139971" name="Fotografía de Photo Editor" r:id="rId16" imgW="4963218" imgH="3801006" progId="">
                  <p:embed/>
                </p:oleObj>
              </mc:Choice>
              <mc:Fallback>
                <p:oleObj name="Fotografía de Photo Editor" r:id="rId16"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92679" y="36492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4"/>
          <p:cNvGraphicFramePr>
            <a:graphicFrameLocks noChangeAspect="1"/>
          </p:cNvGraphicFramePr>
          <p:nvPr>
            <p:extLst>
              <p:ext uri="{D42A27DB-BD31-4B8C-83A1-F6EECF244321}">
                <p14:modId xmlns:p14="http://schemas.microsoft.com/office/powerpoint/2010/main" val="4232061893"/>
              </p:ext>
            </p:extLst>
          </p:nvPr>
        </p:nvGraphicFramePr>
        <p:xfrm>
          <a:off x="4495800" y="3801663"/>
          <a:ext cx="1627121" cy="1378834"/>
        </p:xfrm>
        <a:graphic>
          <a:graphicData uri="http://schemas.openxmlformats.org/presentationml/2006/ole">
            <mc:AlternateContent xmlns:mc="http://schemas.openxmlformats.org/markup-compatibility/2006">
              <mc:Choice xmlns:v="urn:schemas-microsoft-com:vml" Requires="v">
                <p:oleObj spid="_x0000_s139972" name="Fotografía de Photo Editor" r:id="rId17" imgW="4963218" imgH="3801006" progId="">
                  <p:embed/>
                </p:oleObj>
              </mc:Choice>
              <mc:Fallback>
                <p:oleObj name="Fotografía de Photo Editor" r:id="rId17"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38016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p:cNvGraphicFramePr>
            <a:graphicFrameLocks noChangeAspect="1"/>
          </p:cNvGraphicFramePr>
          <p:nvPr>
            <p:extLst>
              <p:ext uri="{D42A27DB-BD31-4B8C-83A1-F6EECF244321}">
                <p14:modId xmlns:p14="http://schemas.microsoft.com/office/powerpoint/2010/main" val="1688495935"/>
              </p:ext>
            </p:extLst>
          </p:nvPr>
        </p:nvGraphicFramePr>
        <p:xfrm>
          <a:off x="4697479" y="3954063"/>
          <a:ext cx="1627121" cy="1378834"/>
        </p:xfrm>
        <a:graphic>
          <a:graphicData uri="http://schemas.openxmlformats.org/presentationml/2006/ole">
            <mc:AlternateContent xmlns:mc="http://schemas.openxmlformats.org/markup-compatibility/2006">
              <mc:Choice xmlns:v="urn:schemas-microsoft-com:vml" Requires="v">
                <p:oleObj spid="_x0000_s139973" name="Fotografía de Photo Editor" r:id="rId18" imgW="4963218" imgH="3801006" progId="">
                  <p:embed/>
                </p:oleObj>
              </mc:Choice>
              <mc:Fallback>
                <p:oleObj name="Fotografía de Photo Editor" r:id="rId18" imgW="4963218" imgH="3801006"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97479" y="3954063"/>
                        <a:ext cx="1627121" cy="1378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826490" y="4961287"/>
            <a:ext cx="1756974" cy="1169282"/>
          </a:xfrm>
          <a:prstGeom prst="rect">
            <a:avLst/>
          </a:prstGeom>
          <a:ln>
            <a:solidFill>
              <a:schemeClr val="bg1">
                <a:lumMod val="65000"/>
              </a:schemeClr>
            </a:solidFill>
          </a:ln>
        </p:spPr>
      </p:pic>
      <p:pic>
        <p:nvPicPr>
          <p:cNvPr id="46" name="Picture 45"/>
          <p:cNvPicPr/>
          <p:nvPr/>
        </p:nvPicPr>
        <p:blipFill rotWithShape="1">
          <a:blip r:embed="rId20" cstate="email">
            <a:extLst>
              <a:ext uri="{28A0092B-C50C-407E-A947-70E740481C1C}">
                <a14:useLocalDpi xmlns:a14="http://schemas.microsoft.com/office/drawing/2010/main"/>
              </a:ext>
            </a:extLst>
          </a:blip>
          <a:srcRect/>
          <a:stretch/>
        </p:blipFill>
        <p:spPr>
          <a:xfrm>
            <a:off x="6589945" y="4591345"/>
            <a:ext cx="2249256" cy="1413644"/>
          </a:xfrm>
          <a:prstGeom prst="rect">
            <a:avLst/>
          </a:prstGeom>
          <a:ln>
            <a:solidFill>
              <a:schemeClr val="bg1">
                <a:lumMod val="85000"/>
              </a:schemeClr>
            </a:solidFill>
          </a:ln>
        </p:spPr>
      </p:pic>
    </p:spTree>
    <p:extLst>
      <p:ext uri="{BB962C8B-B14F-4D97-AF65-F5344CB8AC3E}">
        <p14:creationId xmlns:p14="http://schemas.microsoft.com/office/powerpoint/2010/main" val="21352675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762000"/>
            <a:ext cx="8229600" cy="9906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fontAlgn="auto" hangingPunct="1">
              <a:spcAft>
                <a:spcPts val="0"/>
              </a:spcAft>
            </a:pPr>
            <a:r>
              <a:rPr lang="en-GB" dirty="0" smtClean="0">
                <a:solidFill>
                  <a:srgbClr val="0097E0"/>
                </a:solidFill>
                <a:latin typeface="Source Sans Pro" panose="020B0503030403020204" pitchFamily="34" charset="0"/>
              </a:rPr>
              <a:t>Probabilistic risk modelling tools</a:t>
            </a:r>
            <a:endParaRPr lang="en-GB" dirty="0">
              <a:solidFill>
                <a:srgbClr val="0097E0"/>
              </a:solidFill>
              <a:latin typeface="Source Sans Pro" panose="020B0503030403020204" pitchFamily="34" charset="0"/>
            </a:endParaRPr>
          </a:p>
        </p:txBody>
      </p:sp>
      <p:pic>
        <p:nvPicPr>
          <p:cNvPr id="10" name="Picture 9" descr="Umbrella-bl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150" y="6308725"/>
            <a:ext cx="252413" cy="476250"/>
          </a:xfrm>
          <a:prstGeom prst="rect">
            <a:avLst/>
          </a:prstGeom>
          <a:noFill/>
          <a:ln w="9525">
            <a:noFill/>
            <a:miter lim="800000"/>
            <a:headEnd/>
            <a:tailEnd/>
          </a:ln>
        </p:spPr>
      </p:pic>
      <p:pic>
        <p:nvPicPr>
          <p:cNvPr id="11" name="Picture 10" descr="GA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8" y="123825"/>
            <a:ext cx="792162" cy="2571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7923213" y="55563"/>
          <a:ext cx="1155700" cy="420687"/>
        </p:xfrm>
        <a:graphic>
          <a:graphicData uri="http://schemas.openxmlformats.org/presentationml/2006/ole">
            <mc:AlternateContent xmlns:mc="http://schemas.openxmlformats.org/markup-compatibility/2006">
              <mc:Choice xmlns:v="urn:schemas-microsoft-com:vml" Requires="v">
                <p:oleObj spid="_x0000_s103616" name="Image" r:id="rId6" imgW="4038095" imgH="1473016" progId="Photoshop.Image.10">
                  <p:embed/>
                </p:oleObj>
              </mc:Choice>
              <mc:Fallback>
                <p:oleObj name="Image" r:id="rId6" imgW="4038095" imgH="1473016" progId="Photoshop.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3213" y="55563"/>
                        <a:ext cx="11557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4" descr="new-6"/>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14400" y="3505200"/>
            <a:ext cx="4038600" cy="263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new-6"/>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52051" y="2209800"/>
            <a:ext cx="221029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5040313" y="2065748"/>
            <a:ext cx="3779837" cy="4388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r>
              <a:rPr lang="en-US" sz="4400" b="1" dirty="0" smtClean="0">
                <a:solidFill>
                  <a:srgbClr val="0097E0"/>
                </a:solidFill>
                <a:latin typeface="Source Sans Pro" panose="020B0503030403020204" pitchFamily="34" charset="0"/>
                <a:cs typeface="+mn-cs"/>
              </a:rPr>
              <a:t>HAZUS-MH</a:t>
            </a:r>
            <a:endParaRPr lang="en-US" sz="4400" b="1" dirty="0">
              <a:solidFill>
                <a:srgbClr val="0097E0"/>
              </a:solidFill>
              <a:latin typeface="Source Sans Pro" panose="020B0503030403020204" pitchFamily="34" charset="0"/>
              <a:cs typeface="+mn-cs"/>
            </a:endParaRPr>
          </a:p>
          <a:p>
            <a:pPr eaLnBrk="0" hangingPunct="0">
              <a:spcBef>
                <a:spcPct val="20000"/>
              </a:spcBef>
            </a:pPr>
            <a:endParaRPr lang="en-US" sz="1600" dirty="0">
              <a:solidFill>
                <a:srgbClr val="0097E0"/>
              </a:solidFill>
              <a:latin typeface="Source Sans Pro" panose="020B0503030403020204" pitchFamily="34" charset="0"/>
              <a:cs typeface="+mn-cs"/>
            </a:endParaRPr>
          </a:p>
          <a:p>
            <a:pPr eaLnBrk="0" hangingPunct="0">
              <a:spcBef>
                <a:spcPct val="20000"/>
              </a:spcBef>
            </a:pPr>
            <a:r>
              <a:rPr lang="en-US" sz="1600" dirty="0" smtClean="0">
                <a:solidFill>
                  <a:srgbClr val="0097E0"/>
                </a:solidFill>
                <a:latin typeface="Source Sans Pro" panose="020B0503030403020204" pitchFamily="34" charset="0"/>
                <a:cs typeface="+mn-cs"/>
              </a:rPr>
              <a:t>MULTI HAZARD RISK ASSESSMENT </a:t>
            </a:r>
          </a:p>
          <a:p>
            <a:pPr eaLnBrk="0" hangingPunct="0">
              <a:spcBef>
                <a:spcPct val="20000"/>
              </a:spcBef>
            </a:pPr>
            <a:endParaRPr lang="en-US" sz="1600" dirty="0">
              <a:solidFill>
                <a:srgbClr val="0097E0"/>
              </a:solidFill>
              <a:latin typeface="Source Sans Pro" panose="020B0503030403020204" pitchFamily="34" charset="0"/>
              <a:cs typeface="+mn-cs"/>
            </a:endParaRPr>
          </a:p>
          <a:p>
            <a:pPr eaLnBrk="0" hangingPunct="0">
              <a:spcBef>
                <a:spcPct val="20000"/>
              </a:spcBef>
            </a:pPr>
            <a:r>
              <a:rPr lang="en-US" sz="2400" b="1" dirty="0" smtClean="0">
                <a:solidFill>
                  <a:srgbClr val="0097E0"/>
                </a:solidFill>
                <a:latin typeface="Source Sans Pro" panose="020B0503030403020204" pitchFamily="34" charset="0"/>
                <a:cs typeface="+mn-cs"/>
              </a:rPr>
              <a:t>www.fema.gov/hazus</a:t>
            </a:r>
            <a:endParaRPr lang="en-US" sz="2400" b="1" dirty="0">
              <a:solidFill>
                <a:srgbClr val="0097E0"/>
              </a:solidFill>
              <a:latin typeface="Source Sans Pro" panose="020B0503030403020204" pitchFamily="34" charset="0"/>
              <a:cs typeface="+mn-cs"/>
            </a:endParaRPr>
          </a:p>
        </p:txBody>
      </p:sp>
    </p:spTree>
    <p:extLst>
      <p:ext uri="{BB962C8B-B14F-4D97-AF65-F5344CB8AC3E}">
        <p14:creationId xmlns:p14="http://schemas.microsoft.com/office/powerpoint/2010/main" val="183860889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3759</TotalTime>
  <Words>4365</Words>
  <Application>Microsoft Office PowerPoint</Application>
  <PresentationFormat>On-screen Show (4:3)</PresentationFormat>
  <Paragraphs>470</Paragraphs>
  <Slides>57</Slides>
  <Notes>53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70" baseType="lpstr">
      <vt:lpstr>ＭＳ Ｐゴシック</vt:lpstr>
      <vt:lpstr>ＭＳ Ｐゴシック</vt:lpstr>
      <vt:lpstr>Arial</vt:lpstr>
      <vt:lpstr>Calibri</vt:lpstr>
      <vt:lpstr>Lucida Sans</vt:lpstr>
      <vt:lpstr>Segoe UI Light</vt:lpstr>
      <vt:lpstr>Source Sans Pro</vt:lpstr>
      <vt:lpstr>Source Sans Pro Black</vt:lpstr>
      <vt:lpstr>Times New Roman</vt:lpstr>
      <vt:lpstr>Wingdings</vt:lpstr>
      <vt:lpstr>Office Theme</vt:lpstr>
      <vt:lpstr>Image</vt:lpstr>
      <vt:lpstr>Fotografía de Photo Editor</vt:lpstr>
      <vt:lpstr>PowerPoint Presentation</vt:lpstr>
      <vt:lpstr>Background</vt:lpstr>
      <vt:lpstr>Outlines</vt:lpstr>
      <vt:lpstr>Global Assessment Report</vt:lpstr>
      <vt:lpstr>Global Risk Assessment</vt:lpstr>
      <vt:lpstr>Global Risk Assessment</vt:lpstr>
      <vt:lpstr>Why probabilistic risk assessment?</vt:lpstr>
      <vt:lpstr>Probabilistic Risk Modeling</vt:lpstr>
      <vt:lpstr>Probabilistic risk modelling tools</vt:lpstr>
      <vt:lpstr>Probabilistic risk modelling tools</vt:lpstr>
      <vt:lpstr>Probabilistic risk modelling tools</vt:lpstr>
      <vt:lpstr>Probabilistic risk modelling tools</vt:lpstr>
      <vt:lpstr>Probabilistic Risk Modeling</vt:lpstr>
      <vt:lpstr>Probabilistic Risk Modeling</vt:lpstr>
      <vt:lpstr>Hazard data</vt:lpstr>
      <vt:lpstr>Hazard data</vt:lpstr>
      <vt:lpstr>Intensity exceedance curve</vt:lpstr>
      <vt:lpstr>Intensity exceedance curve practical uses</vt:lpstr>
      <vt:lpstr>Intensity exceedance curve practical uses</vt:lpstr>
      <vt:lpstr>Probabilistic Risk Modeling</vt:lpstr>
      <vt:lpstr>Probabilistic Risk Modeling</vt:lpstr>
      <vt:lpstr>PowerPoint Presentation</vt:lpstr>
      <vt:lpstr>PowerPoint Presentation</vt:lpstr>
      <vt:lpstr>PowerPoint Presentation</vt:lpstr>
      <vt:lpstr>PowerPoint Presentation</vt:lpstr>
      <vt:lpstr>Probabilistic Risk Modeling</vt:lpstr>
      <vt:lpstr>Probabilistic Risk Modeling</vt:lpstr>
      <vt:lpstr>PowerPoint Presentation</vt:lpstr>
      <vt:lpstr>PowerPoint Presentation</vt:lpstr>
      <vt:lpstr>Probabilistic Risk Modeling</vt:lpstr>
      <vt:lpstr>Probabilistic Risk Modeling</vt:lpstr>
      <vt:lpstr>Probabilistic Risk Assessment</vt:lpstr>
      <vt:lpstr>Probabilistic Risk Assessment</vt:lpstr>
      <vt:lpstr>Probabilistic Risk Assessment</vt:lpstr>
      <vt:lpstr>Probabilistic Risk Assessment</vt:lpstr>
      <vt:lpstr>Loss exceedance curve practical uses</vt:lpstr>
      <vt:lpstr>Loss exceedance curve practical uses</vt:lpstr>
      <vt:lpstr>PowerPoint Presentation</vt:lpstr>
      <vt:lpstr>PowerPoint Presentation</vt:lpstr>
      <vt:lpstr>Probabilistic Risk Modeling</vt:lpstr>
      <vt:lpstr>PowerPoint Presentation</vt:lpstr>
      <vt:lpstr>PowerPoint Presentation</vt:lpstr>
      <vt:lpstr>PowerPoint Presentation</vt:lpstr>
      <vt:lpstr>PowerPoint Presentation</vt:lpstr>
      <vt:lpstr>PowerPoint Presentation</vt:lpstr>
      <vt:lpstr>Thank you</vt:lpstr>
      <vt:lpstr>About..</vt:lpstr>
      <vt:lpstr>PowerPoint Presentation</vt:lpstr>
      <vt:lpstr>Global seismic hazard assessment</vt:lpstr>
      <vt:lpstr>PowerPoint Presentation</vt:lpstr>
      <vt:lpstr>PowerPoint Presentation</vt:lpstr>
      <vt:lpstr>Global Exposure Database</vt:lpstr>
      <vt:lpstr>Global Risk Assessment</vt:lpstr>
      <vt:lpstr>Global Risk Assessment</vt:lpstr>
      <vt:lpstr>Drought Hazard and Risk</vt:lpstr>
      <vt:lpstr>All the GAR13 (and more) data available from: www.preventionweb/gar   Further information on data uses, methods and tools in the  Global Assessment Report 2013 Annex 1</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dc:creator>
  <cp:lastModifiedBy>Manuela</cp:lastModifiedBy>
  <cp:revision>398</cp:revision>
  <dcterms:created xsi:type="dcterms:W3CDTF">2013-04-05T12:39:59Z</dcterms:created>
  <dcterms:modified xsi:type="dcterms:W3CDTF">2013-06-10T08:54:24Z</dcterms:modified>
</cp:coreProperties>
</file>